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67" r:id="rId5"/>
    <p:sldId id="268" r:id="rId6"/>
    <p:sldId id="307" r:id="rId7"/>
    <p:sldId id="300" r:id="rId8"/>
    <p:sldId id="269" r:id="rId9"/>
    <p:sldId id="310" r:id="rId10"/>
    <p:sldId id="308" r:id="rId11"/>
    <p:sldId id="319" r:id="rId12"/>
    <p:sldId id="302" r:id="rId13"/>
    <p:sldId id="311" r:id="rId14"/>
    <p:sldId id="320" r:id="rId15"/>
    <p:sldId id="312" r:id="rId16"/>
    <p:sldId id="313" r:id="rId17"/>
    <p:sldId id="314" r:id="rId18"/>
    <p:sldId id="315" r:id="rId19"/>
    <p:sldId id="316" r:id="rId20"/>
    <p:sldId id="317" r:id="rId21"/>
    <p:sldId id="318" r:id="rId22"/>
    <p:sldId id="294" r:id="rId23"/>
    <p:sldId id="297" r:id="rId2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A721"/>
    <a:srgbClr val="7FCB28"/>
    <a:srgbClr val="2925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88" autoAdjust="0"/>
    <p:restoredTop sz="72605" autoAdjust="0"/>
  </p:normalViewPr>
  <p:slideViewPr>
    <p:cSldViewPr snapToGrid="0" snapToObjects="1" showGuides="1">
      <p:cViewPr varScale="1">
        <p:scale>
          <a:sx n="83" d="100"/>
          <a:sy n="83" d="100"/>
        </p:scale>
        <p:origin x="1902" y="78"/>
      </p:cViewPr>
      <p:guideLst>
        <p:guide orient="horz" pos="2136"/>
        <p:guide pos="3840"/>
      </p:guideLst>
    </p:cSldViewPr>
  </p:slideViewPr>
  <p:notesTextViewPr>
    <p:cViewPr>
      <p:scale>
        <a:sx n="1" d="1"/>
        <a:sy n="1" d="1"/>
      </p:scale>
      <p:origin x="0" y="0"/>
    </p:cViewPr>
  </p:notesTextViewPr>
  <p:notesViewPr>
    <p:cSldViewPr snapToGrid="0" snapToObjects="1">
      <p:cViewPr>
        <p:scale>
          <a:sx n="96" d="100"/>
          <a:sy n="96" d="100"/>
        </p:scale>
        <p:origin x="3516"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1AC2FD-74E5-4A6A-94DF-7A07836EC14A}"/>
              </a:ext>
            </a:extLst>
          </p:cNvPr>
          <p:cNvSpPr>
            <a:spLocks noGrp="1"/>
          </p:cNvSpPr>
          <p:nvPr>
            <p:ph type="hdr" sz="quarter"/>
          </p:nvPr>
        </p:nvSpPr>
        <p:spPr>
          <a:xfrm>
            <a:off x="0" y="0"/>
            <a:ext cx="3169810" cy="481370"/>
          </a:xfrm>
          <a:prstGeom prst="rect">
            <a:avLst/>
          </a:prstGeom>
        </p:spPr>
        <p:txBody>
          <a:bodyPr vert="horz" lIns="94704" tIns="47352" rIns="94704" bIns="47352" rtlCol="0"/>
          <a:lstStyle>
            <a:lvl1pPr algn="l">
              <a:defRPr sz="1200"/>
            </a:lvl1pPr>
          </a:lstStyle>
          <a:p>
            <a:endParaRPr lang="en-US"/>
          </a:p>
        </p:txBody>
      </p:sp>
      <p:sp>
        <p:nvSpPr>
          <p:cNvPr id="3" name="Date Placeholder 2">
            <a:extLst>
              <a:ext uri="{FF2B5EF4-FFF2-40B4-BE49-F238E27FC236}">
                <a16:creationId xmlns:a16="http://schemas.microsoft.com/office/drawing/2014/main" id="{6272CFE1-D1FD-46EC-B5F5-FCD9DDE7F579}"/>
              </a:ext>
            </a:extLst>
          </p:cNvPr>
          <p:cNvSpPr>
            <a:spLocks noGrp="1"/>
          </p:cNvSpPr>
          <p:nvPr>
            <p:ph type="dt" sz="quarter" idx="1"/>
          </p:nvPr>
        </p:nvSpPr>
        <p:spPr>
          <a:xfrm>
            <a:off x="4143737" y="0"/>
            <a:ext cx="3169810" cy="481370"/>
          </a:xfrm>
          <a:prstGeom prst="rect">
            <a:avLst/>
          </a:prstGeom>
        </p:spPr>
        <p:txBody>
          <a:bodyPr vert="horz" lIns="94704" tIns="47352" rIns="94704" bIns="47352" rtlCol="0"/>
          <a:lstStyle>
            <a:lvl1pPr algn="r">
              <a:defRPr sz="1200"/>
            </a:lvl1pPr>
          </a:lstStyle>
          <a:p>
            <a:fld id="{E12478DE-6900-4320-8268-F23FEA412B5B}" type="datetimeFigureOut">
              <a:rPr lang="en-US" smtClean="0"/>
              <a:t>12/4/2023</a:t>
            </a:fld>
            <a:endParaRPr lang="en-US"/>
          </a:p>
        </p:txBody>
      </p:sp>
      <p:sp>
        <p:nvSpPr>
          <p:cNvPr id="4" name="Footer Placeholder 3">
            <a:extLst>
              <a:ext uri="{FF2B5EF4-FFF2-40B4-BE49-F238E27FC236}">
                <a16:creationId xmlns:a16="http://schemas.microsoft.com/office/drawing/2014/main" id="{B2E6EE46-2AEA-4E07-9CFB-BA425A8FEABB}"/>
              </a:ext>
            </a:extLst>
          </p:cNvPr>
          <p:cNvSpPr>
            <a:spLocks noGrp="1"/>
          </p:cNvSpPr>
          <p:nvPr>
            <p:ph type="ftr" sz="quarter" idx="2"/>
          </p:nvPr>
        </p:nvSpPr>
        <p:spPr>
          <a:xfrm>
            <a:off x="0" y="9119831"/>
            <a:ext cx="3169810" cy="481370"/>
          </a:xfrm>
          <a:prstGeom prst="rect">
            <a:avLst/>
          </a:prstGeom>
        </p:spPr>
        <p:txBody>
          <a:bodyPr vert="horz" lIns="94704" tIns="47352" rIns="94704" bIns="4735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9EACC96-1294-4FF2-AE82-228C3191F73A}"/>
              </a:ext>
            </a:extLst>
          </p:cNvPr>
          <p:cNvSpPr>
            <a:spLocks noGrp="1"/>
          </p:cNvSpPr>
          <p:nvPr>
            <p:ph type="sldNum" sz="quarter" idx="3"/>
          </p:nvPr>
        </p:nvSpPr>
        <p:spPr>
          <a:xfrm>
            <a:off x="4143737" y="9119831"/>
            <a:ext cx="3169810" cy="481370"/>
          </a:xfrm>
          <a:prstGeom prst="rect">
            <a:avLst/>
          </a:prstGeom>
        </p:spPr>
        <p:txBody>
          <a:bodyPr vert="horz" lIns="94704" tIns="47352" rIns="94704" bIns="47352" rtlCol="0" anchor="b"/>
          <a:lstStyle>
            <a:lvl1pPr algn="r">
              <a:defRPr sz="1200"/>
            </a:lvl1pPr>
          </a:lstStyle>
          <a:p>
            <a:fld id="{C4053B61-0831-4DD0-AEFB-21543C8B7EE0}" type="slidenum">
              <a:rPr lang="en-US" smtClean="0"/>
              <a:t>‹#›</a:t>
            </a:fld>
            <a:endParaRPr lang="en-US"/>
          </a:p>
        </p:txBody>
      </p:sp>
    </p:spTree>
    <p:extLst>
      <p:ext uri="{BB962C8B-B14F-4D97-AF65-F5344CB8AC3E}">
        <p14:creationId xmlns:p14="http://schemas.microsoft.com/office/powerpoint/2010/main" val="18033502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48" tIns="48325" rIns="96648" bIns="48325" rtlCol="0"/>
          <a:lstStyle>
            <a:lvl1pPr algn="l">
              <a:defRPr sz="1200"/>
            </a:lvl1pPr>
          </a:lstStyle>
          <a:p>
            <a:endParaRPr lang="en-US"/>
          </a:p>
        </p:txBody>
      </p:sp>
      <p:sp>
        <p:nvSpPr>
          <p:cNvPr id="3" name="Date Placeholder 2"/>
          <p:cNvSpPr>
            <a:spLocks noGrp="1"/>
          </p:cNvSpPr>
          <p:nvPr>
            <p:ph type="dt" idx="1"/>
          </p:nvPr>
        </p:nvSpPr>
        <p:spPr>
          <a:xfrm>
            <a:off x="4143588" y="0"/>
            <a:ext cx="3169920" cy="481727"/>
          </a:xfrm>
          <a:prstGeom prst="rect">
            <a:avLst/>
          </a:prstGeom>
        </p:spPr>
        <p:txBody>
          <a:bodyPr vert="horz" lIns="96648" tIns="48325" rIns="96648" bIns="48325" rtlCol="0"/>
          <a:lstStyle>
            <a:lvl1pPr algn="r">
              <a:defRPr sz="1200"/>
            </a:lvl1pPr>
          </a:lstStyle>
          <a:p>
            <a:fld id="{24371568-D725-47FD-90F6-489E19B8BCE9}" type="datetimeFigureOut">
              <a:rPr lang="en-US" smtClean="0"/>
              <a:t>12/4/2023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48" tIns="48325" rIns="96648" bIns="48325" rtlCol="0" anchor="ctr"/>
          <a:lstStyle/>
          <a:p>
            <a:endParaRPr lang="en-US"/>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48" tIns="48325" rIns="96648"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48" tIns="48325" rIns="96648"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0" cy="481726"/>
          </a:xfrm>
          <a:prstGeom prst="rect">
            <a:avLst/>
          </a:prstGeom>
        </p:spPr>
        <p:txBody>
          <a:bodyPr vert="horz" lIns="96648" tIns="48325" rIns="96648" bIns="48325" rtlCol="0" anchor="b"/>
          <a:lstStyle>
            <a:lvl1pPr algn="r">
              <a:defRPr sz="1200"/>
            </a:lvl1pPr>
          </a:lstStyle>
          <a:p>
            <a:fld id="{86EB7A0D-9237-4E82-A887-167ED86DB594}" type="slidenum">
              <a:rPr lang="en-US" smtClean="0"/>
              <a:t>‹#›</a:t>
            </a:fld>
            <a:endParaRPr lang="en-US"/>
          </a:p>
        </p:txBody>
      </p:sp>
    </p:spTree>
    <p:extLst>
      <p:ext uri="{BB962C8B-B14F-4D97-AF65-F5344CB8AC3E}">
        <p14:creationId xmlns:p14="http://schemas.microsoft.com/office/powerpoint/2010/main" val="218394008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z="1700" dirty="0"/>
              <a:t>Good evening, President Clem, Board of Trustees, Supt O’Brien &amp; Guests</a:t>
            </a:r>
          </a:p>
          <a:p>
            <a:pPr eaLnBrk="1" hangingPunct="1"/>
            <a:r>
              <a:rPr lang="en-US" sz="1700" dirty="0"/>
              <a:t>We are required to publish notice in the newspaper and hold a public hearing on the District’s Schools Financial Integrity Rating (FIRST)</a:t>
            </a:r>
          </a:p>
        </p:txBody>
      </p:sp>
    </p:spTree>
    <p:extLst>
      <p:ext uri="{BB962C8B-B14F-4D97-AF65-F5344CB8AC3E}">
        <p14:creationId xmlns:p14="http://schemas.microsoft.com/office/powerpoint/2010/main" val="2051989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2190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903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703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8833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54136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895410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892809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251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2079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district scored 94 out of 100 possible points. Receiving Superior Achievement which is the highest rating possible as established under the Texas Education Agency's guidelines and rules. </a:t>
            </a:r>
          </a:p>
        </p:txBody>
      </p:sp>
    </p:spTree>
    <p:extLst>
      <p:ext uri="{BB962C8B-B14F-4D97-AF65-F5344CB8AC3E}">
        <p14:creationId xmlns:p14="http://schemas.microsoft.com/office/powerpoint/2010/main" val="701714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Adopted in 1999, in response to Senate Bill 875 of the 76</a:t>
            </a:r>
            <a:r>
              <a:rPr lang="en-US" baseline="30000" dirty="0"/>
              <a:t>th</a:t>
            </a:r>
            <a:r>
              <a:rPr lang="en-US" dirty="0"/>
              <a:t> Texas Legislature.  Schools FIRST is a statewide rating system implemented in 2003 beginning with the 2001-2002 fiscal year.  </a:t>
            </a:r>
          </a:p>
          <a:p>
            <a:r>
              <a:rPr lang="en-US" dirty="0"/>
              <a:t>There are continuous changes in the Commissioner’s Rule for School FIRST. </a:t>
            </a:r>
          </a:p>
          <a:p>
            <a:br>
              <a:rPr lang="en-US" dirty="0"/>
            </a:br>
            <a:endParaRPr lang="en-US" dirty="0"/>
          </a:p>
        </p:txBody>
      </p:sp>
    </p:spTree>
    <p:extLst>
      <p:ext uri="{BB962C8B-B14F-4D97-AF65-F5344CB8AC3E}">
        <p14:creationId xmlns:p14="http://schemas.microsoft.com/office/powerpoint/2010/main" val="434310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31754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purpose of the FIRST rating is to ensure that Texas public schools are held accountable for the quality of their financial </a:t>
            </a:r>
            <a:r>
              <a:rPr lang="en-US" baseline="0" dirty="0"/>
              <a:t>management practices and that they improve those practices.</a:t>
            </a:r>
            <a:endParaRPr lang="en-US" dirty="0"/>
          </a:p>
        </p:txBody>
      </p:sp>
    </p:spTree>
    <p:extLst>
      <p:ext uri="{BB962C8B-B14F-4D97-AF65-F5344CB8AC3E}">
        <p14:creationId xmlns:p14="http://schemas.microsoft.com/office/powerpoint/2010/main" val="1146559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rating also addresses future financial solvency of school districts, and it is also considered by TEA when assigning a final accreditation status.</a:t>
            </a:r>
          </a:p>
        </p:txBody>
      </p:sp>
    </p:spTree>
    <p:extLst>
      <p:ext uri="{BB962C8B-B14F-4D97-AF65-F5344CB8AC3E}">
        <p14:creationId xmlns:p14="http://schemas.microsoft.com/office/powerpoint/2010/main" val="4048476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 of the</a:t>
            </a:r>
            <a:r>
              <a:rPr lang="en-US" baseline="0" dirty="0"/>
              <a:t> FIRST rating is to assess and evaluate the quality of financial management decisions and report those results to the general public.</a:t>
            </a:r>
            <a:endParaRPr lang="en-US" dirty="0"/>
          </a:p>
        </p:txBody>
      </p:sp>
    </p:spTree>
    <p:extLst>
      <p:ext uri="{BB962C8B-B14F-4D97-AF65-F5344CB8AC3E}">
        <p14:creationId xmlns:p14="http://schemas.microsoft.com/office/powerpoint/2010/main" val="10207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20 adopted indicators. 5 are critical indicators.  If the district fail to meet any of these indicators, it will result in an automatic failure. There are also 6 ceiling indicators. Ceiling indicators set a maximum number of points the district can receive if the criteria is not met.</a:t>
            </a:r>
          </a:p>
        </p:txBody>
      </p:sp>
    </p:spTree>
    <p:extLst>
      <p:ext uri="{BB962C8B-B14F-4D97-AF65-F5344CB8AC3E}">
        <p14:creationId xmlns:p14="http://schemas.microsoft.com/office/powerpoint/2010/main" val="514876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summary of the indicators.  You can see which indicators are pass or fail, which are ceiling indicators and the highest points the district can receive on each ceiling indicator.</a:t>
            </a:r>
          </a:p>
        </p:txBody>
      </p:sp>
    </p:spTree>
    <p:extLst>
      <p:ext uri="{BB962C8B-B14F-4D97-AF65-F5344CB8AC3E}">
        <p14:creationId xmlns:p14="http://schemas.microsoft.com/office/powerpoint/2010/main" val="1646226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2023 available ratings are:  A-Superior, B-Above Standard, C-Meets Standard or F-Substandard Achievement.</a:t>
            </a:r>
          </a:p>
        </p:txBody>
      </p:sp>
    </p:spTree>
    <p:extLst>
      <p:ext uri="{BB962C8B-B14F-4D97-AF65-F5344CB8AC3E}">
        <p14:creationId xmlns:p14="http://schemas.microsoft.com/office/powerpoint/2010/main" val="4220315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21" indent="-241621">
              <a:buAutoNum type="arabicPeriod"/>
            </a:pPr>
            <a:endParaRPr lang="en-US" dirty="0"/>
          </a:p>
        </p:txBody>
      </p:sp>
    </p:spTree>
    <p:extLst>
      <p:ext uri="{BB962C8B-B14F-4D97-AF65-F5344CB8AC3E}">
        <p14:creationId xmlns:p14="http://schemas.microsoft.com/office/powerpoint/2010/main" val="1972884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0745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1FFFE8B8-D791-7247-BF87-3E14CB48F628}"/>
              </a:ext>
            </a:extLst>
          </p:cNvPr>
          <p:cNvSpPr>
            <a:spLocks noGrp="1"/>
          </p:cNvSpPr>
          <p:nvPr>
            <p:ph sz="quarter" idx="10" hasCustomPrompt="1"/>
          </p:nvPr>
        </p:nvSpPr>
        <p:spPr>
          <a:xfrm>
            <a:off x="533400" y="546100"/>
            <a:ext cx="5738813" cy="5651500"/>
          </a:xfrm>
          <a:prstGeom prst="rect">
            <a:avLst/>
          </a:prstGeom>
        </p:spPr>
        <p:txBody>
          <a:bodyPr/>
          <a:lstStyle/>
          <a:p>
            <a:pPr lvl="0"/>
            <a:r>
              <a:rPr lang="en-US" dirty="0"/>
              <a:t>image</a:t>
            </a:r>
          </a:p>
        </p:txBody>
      </p:sp>
    </p:spTree>
    <p:extLst>
      <p:ext uri="{BB962C8B-B14F-4D97-AF65-F5344CB8AC3E}">
        <p14:creationId xmlns:p14="http://schemas.microsoft.com/office/powerpoint/2010/main" val="4219074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5" name="Content Placeholder 24">
            <a:extLst>
              <a:ext uri="{FF2B5EF4-FFF2-40B4-BE49-F238E27FC236}">
                <a16:creationId xmlns:a16="http://schemas.microsoft.com/office/drawing/2014/main" id="{DBCBC164-FCFC-C34B-BD34-B4D9A18E4C08}"/>
              </a:ext>
            </a:extLst>
          </p:cNvPr>
          <p:cNvSpPr>
            <a:spLocks noGrp="1"/>
          </p:cNvSpPr>
          <p:nvPr>
            <p:ph sz="quarter" idx="10" hasCustomPrompt="1"/>
          </p:nvPr>
        </p:nvSpPr>
        <p:spPr>
          <a:xfrm>
            <a:off x="3340100" y="623888"/>
            <a:ext cx="5689600" cy="5000625"/>
          </a:xfrm>
          <a:prstGeom prst="rect">
            <a:avLst/>
          </a:prstGeom>
        </p:spPr>
        <p:txBody>
          <a:bodyPr/>
          <a:lstStyle/>
          <a:p>
            <a:pPr lvl="0"/>
            <a:r>
              <a:rPr lang="en-US" dirty="0"/>
              <a:t>image</a:t>
            </a:r>
          </a:p>
        </p:txBody>
      </p:sp>
    </p:spTree>
    <p:extLst>
      <p:ext uri="{BB962C8B-B14F-4D97-AF65-F5344CB8AC3E}">
        <p14:creationId xmlns:p14="http://schemas.microsoft.com/office/powerpoint/2010/main" val="1538883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r>
              <a:rPr lang="en-US" dirty="0"/>
              <a:t>Thursday, November 13, 2003</a:t>
            </a:r>
          </a:p>
        </p:txBody>
      </p:sp>
      <p:sp>
        <p:nvSpPr>
          <p:cNvPr id="3"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0"/>
          <p:cNvSpPr>
            <a:spLocks noGrp="1" noChangeArrowheads="1"/>
          </p:cNvSpPr>
          <p:nvPr>
            <p:ph type="sldNum" sz="quarter" idx="12"/>
          </p:nvPr>
        </p:nvSpPr>
        <p:spPr>
          <a:ln/>
        </p:spPr>
        <p:txBody>
          <a:bodyPr/>
          <a:lstStyle>
            <a:lvl1pPr>
              <a:defRPr/>
            </a:lvl1pPr>
          </a:lstStyle>
          <a:p>
            <a:pPr>
              <a:defRPr/>
            </a:pPr>
            <a:fld id="{CD165A5D-6923-479F-A27C-B37A168906D7}" type="slidenum">
              <a:rPr lang="en-US"/>
              <a:pPr>
                <a:defRPr/>
              </a:pPr>
              <a:t>‹#›</a:t>
            </a:fld>
            <a:endParaRPr lang="en-US" dirty="0"/>
          </a:p>
        </p:txBody>
      </p:sp>
    </p:spTree>
    <p:extLst>
      <p:ext uri="{BB962C8B-B14F-4D97-AF65-F5344CB8AC3E}">
        <p14:creationId xmlns:p14="http://schemas.microsoft.com/office/powerpoint/2010/main" val="3771280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r>
              <a:rPr lang="en-US" dirty="0"/>
              <a:t>Thursday, November 13, 2003</a:t>
            </a:r>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71EA5C74-623A-4D86-B1A6-036EED85BCC9}" type="slidenum">
              <a:rPr lang="en-US"/>
              <a:pPr>
                <a:defRPr/>
              </a:pPr>
              <a:t>‹#›</a:t>
            </a:fld>
            <a:endParaRPr lang="en-US" dirty="0"/>
          </a:p>
        </p:txBody>
      </p:sp>
    </p:spTree>
    <p:extLst>
      <p:ext uri="{BB962C8B-B14F-4D97-AF65-F5344CB8AC3E}">
        <p14:creationId xmlns:p14="http://schemas.microsoft.com/office/powerpoint/2010/main" val="332710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425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Picture Placeholder 1">
            <a:extLst>
              <a:ext uri="{FF2B5EF4-FFF2-40B4-BE49-F238E27FC236}">
                <a16:creationId xmlns:a16="http://schemas.microsoft.com/office/drawing/2014/main" id="{E485B067-8D9E-9B4D-93AA-6CD2D5AC5C0E}"/>
              </a:ext>
            </a:extLst>
          </p:cNvPr>
          <p:cNvSpPr>
            <a:spLocks noGrp="1"/>
          </p:cNvSpPr>
          <p:nvPr>
            <p:ph type="pic" sz="quarter" idx="10"/>
          </p:nvPr>
        </p:nvSpPr>
        <p:spPr>
          <a:xfrm>
            <a:off x="0" y="1"/>
            <a:ext cx="12192150" cy="3230879"/>
          </a:xfrm>
          <a:prstGeom prst="rect">
            <a:avLst/>
          </a:prstGeom>
        </p:spPr>
      </p:sp>
    </p:spTree>
    <p:extLst>
      <p:ext uri="{BB962C8B-B14F-4D97-AF65-F5344CB8AC3E}">
        <p14:creationId xmlns:p14="http://schemas.microsoft.com/office/powerpoint/2010/main" val="3173323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CF7246BD-52A3-DD42-A509-DE62AE29F3A2}"/>
              </a:ext>
            </a:extLst>
          </p:cNvPr>
          <p:cNvSpPr>
            <a:spLocks noGrp="1"/>
          </p:cNvSpPr>
          <p:nvPr>
            <p:ph sz="quarter" idx="10" hasCustomPrompt="1"/>
          </p:nvPr>
        </p:nvSpPr>
        <p:spPr>
          <a:xfrm>
            <a:off x="482600" y="609600"/>
            <a:ext cx="4813300" cy="5651500"/>
          </a:xfrm>
          <a:prstGeom prst="rect">
            <a:avLst/>
          </a:prstGeom>
        </p:spPr>
        <p:txBody>
          <a:bodyPr/>
          <a:lstStyle/>
          <a:p>
            <a:pPr lvl="0"/>
            <a:r>
              <a:rPr lang="en-US" dirty="0"/>
              <a:t>image</a:t>
            </a:r>
          </a:p>
        </p:txBody>
      </p:sp>
    </p:spTree>
    <p:extLst>
      <p:ext uri="{BB962C8B-B14F-4D97-AF65-F5344CB8AC3E}">
        <p14:creationId xmlns:p14="http://schemas.microsoft.com/office/powerpoint/2010/main" val="676643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9" name="Picture Placeholder 4">
            <a:extLst>
              <a:ext uri="{FF2B5EF4-FFF2-40B4-BE49-F238E27FC236}">
                <a16:creationId xmlns:a16="http://schemas.microsoft.com/office/drawing/2014/main" id="{DCA92FE5-4819-6A4A-9DC1-4ABA28D5BEBA}"/>
              </a:ext>
            </a:extLst>
          </p:cNvPr>
          <p:cNvSpPr>
            <a:spLocks noGrp="1"/>
          </p:cNvSpPr>
          <p:nvPr>
            <p:ph type="pic" sz="quarter" idx="12"/>
          </p:nvPr>
        </p:nvSpPr>
        <p:spPr>
          <a:xfrm>
            <a:off x="393699" y="990600"/>
            <a:ext cx="5117319" cy="5071682"/>
          </a:xfrm>
          <a:prstGeom prst="diamond">
            <a:avLst/>
          </a:prstGeom>
        </p:spPr>
      </p:sp>
    </p:spTree>
    <p:extLst>
      <p:ext uri="{BB962C8B-B14F-4D97-AF65-F5344CB8AC3E}">
        <p14:creationId xmlns:p14="http://schemas.microsoft.com/office/powerpoint/2010/main" val="301646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1" name="Picture Placeholder 4">
            <a:extLst>
              <a:ext uri="{FF2B5EF4-FFF2-40B4-BE49-F238E27FC236}">
                <a16:creationId xmlns:a16="http://schemas.microsoft.com/office/drawing/2014/main" id="{4A379EAB-F3F4-4842-BB92-E99F85807AAC}"/>
              </a:ext>
            </a:extLst>
          </p:cNvPr>
          <p:cNvSpPr>
            <a:spLocks noGrp="1"/>
          </p:cNvSpPr>
          <p:nvPr>
            <p:ph type="pic" sz="quarter" idx="12"/>
          </p:nvPr>
        </p:nvSpPr>
        <p:spPr>
          <a:xfrm>
            <a:off x="1813719" y="1515578"/>
            <a:ext cx="3429000" cy="3233358"/>
          </a:xfrm>
          <a:prstGeom prst="diamond">
            <a:avLst/>
          </a:prstGeom>
        </p:spPr>
      </p:sp>
      <p:sp>
        <p:nvSpPr>
          <p:cNvPr id="32" name="Picture Placeholder 5">
            <a:extLst>
              <a:ext uri="{FF2B5EF4-FFF2-40B4-BE49-F238E27FC236}">
                <a16:creationId xmlns:a16="http://schemas.microsoft.com/office/drawing/2014/main" id="{ECF462A3-A698-2E45-9D2F-56BD5746E6D3}"/>
              </a:ext>
            </a:extLst>
          </p:cNvPr>
          <p:cNvSpPr>
            <a:spLocks noGrp="1"/>
          </p:cNvSpPr>
          <p:nvPr>
            <p:ph type="pic" sz="quarter" idx="13"/>
          </p:nvPr>
        </p:nvSpPr>
        <p:spPr>
          <a:xfrm>
            <a:off x="6957219" y="1510323"/>
            <a:ext cx="3429000" cy="3233358"/>
          </a:xfrm>
          <a:prstGeom prst="diamond">
            <a:avLst/>
          </a:prstGeom>
        </p:spPr>
      </p:sp>
    </p:spTree>
    <p:extLst>
      <p:ext uri="{BB962C8B-B14F-4D97-AF65-F5344CB8AC3E}">
        <p14:creationId xmlns:p14="http://schemas.microsoft.com/office/powerpoint/2010/main" val="2613273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0" name="Picture Placeholder 4">
            <a:extLst>
              <a:ext uri="{FF2B5EF4-FFF2-40B4-BE49-F238E27FC236}">
                <a16:creationId xmlns:a16="http://schemas.microsoft.com/office/drawing/2014/main" id="{CE9AD8E6-305E-6745-BC6A-B2D56653F7B4}"/>
              </a:ext>
            </a:extLst>
          </p:cNvPr>
          <p:cNvSpPr>
            <a:spLocks noGrp="1"/>
          </p:cNvSpPr>
          <p:nvPr>
            <p:ph type="pic" sz="quarter" idx="27"/>
          </p:nvPr>
        </p:nvSpPr>
        <p:spPr>
          <a:xfrm>
            <a:off x="5407819" y="2176797"/>
            <a:ext cx="5435289" cy="3458319"/>
          </a:xfrm>
          <a:prstGeom prst="rect">
            <a:avLst/>
          </a:prstGeom>
        </p:spPr>
        <p:txBody>
          <a:bodyPr/>
          <a:lstStyle/>
          <a:p>
            <a:endParaRPr lang="en-US" dirty="0"/>
          </a:p>
        </p:txBody>
      </p:sp>
    </p:spTree>
    <p:extLst>
      <p:ext uri="{BB962C8B-B14F-4D97-AF65-F5344CB8AC3E}">
        <p14:creationId xmlns:p14="http://schemas.microsoft.com/office/powerpoint/2010/main" val="237461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77CC0E32-2790-3C4B-A875-47CAAF913CAA}"/>
              </a:ext>
            </a:extLst>
          </p:cNvPr>
          <p:cNvSpPr>
            <a:spLocks noGrp="1"/>
          </p:cNvSpPr>
          <p:nvPr>
            <p:ph type="pic" sz="quarter" idx="28"/>
          </p:nvPr>
        </p:nvSpPr>
        <p:spPr>
          <a:xfrm>
            <a:off x="1385481" y="2117180"/>
            <a:ext cx="4412295" cy="2807417"/>
          </a:xfrm>
          <a:prstGeom prst="rect">
            <a:avLst/>
          </a:prstGeom>
        </p:spPr>
      </p:sp>
      <p:sp>
        <p:nvSpPr>
          <p:cNvPr id="17" name="Picture Placeholder 5">
            <a:extLst>
              <a:ext uri="{FF2B5EF4-FFF2-40B4-BE49-F238E27FC236}">
                <a16:creationId xmlns:a16="http://schemas.microsoft.com/office/drawing/2014/main" id="{10917D33-D268-8948-8413-585F1B3C51D0}"/>
              </a:ext>
            </a:extLst>
          </p:cNvPr>
          <p:cNvSpPr>
            <a:spLocks noGrp="1"/>
          </p:cNvSpPr>
          <p:nvPr>
            <p:ph type="pic" sz="quarter" idx="29"/>
          </p:nvPr>
        </p:nvSpPr>
        <p:spPr>
          <a:xfrm>
            <a:off x="6346986" y="3378519"/>
            <a:ext cx="4412295" cy="2260281"/>
          </a:xfrm>
          <a:prstGeom prst="rect">
            <a:avLst/>
          </a:prstGeom>
        </p:spPr>
      </p:sp>
    </p:spTree>
    <p:extLst>
      <p:ext uri="{BB962C8B-B14F-4D97-AF65-F5344CB8AC3E}">
        <p14:creationId xmlns:p14="http://schemas.microsoft.com/office/powerpoint/2010/main" val="1311606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182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1F33ABA-AC71-C24D-B486-7398C3F313C8}"/>
              </a:ext>
            </a:extLst>
          </p:cNvPr>
          <p:cNvSpPr/>
          <p:nvPr userDrawn="1"/>
        </p:nvSpPr>
        <p:spPr>
          <a:xfrm>
            <a:off x="368247" y="449705"/>
            <a:ext cx="11455506" cy="5919867"/>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291C33B-F37F-EE43-B38E-BD3FE466C709}"/>
              </a:ext>
            </a:extLst>
          </p:cNvPr>
          <p:cNvSpPr/>
          <p:nvPr userDrawn="1"/>
        </p:nvSpPr>
        <p:spPr>
          <a:xfrm>
            <a:off x="368247" y="6413584"/>
            <a:ext cx="11455506" cy="444416"/>
          </a:xfrm>
          <a:prstGeom prst="rect">
            <a:avLst/>
          </a:prstGeom>
          <a:solidFill>
            <a:srgbClr val="292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9D17BB1B-5417-0C4F-9146-356BF8EEE890}"/>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b="11706"/>
          <a:stretch/>
        </p:blipFill>
        <p:spPr>
          <a:xfrm>
            <a:off x="9995881" y="5512301"/>
            <a:ext cx="1672712" cy="812301"/>
          </a:xfrm>
          <a:prstGeom prst="rect">
            <a:avLst/>
          </a:prstGeom>
        </p:spPr>
      </p:pic>
      <p:sp>
        <p:nvSpPr>
          <p:cNvPr id="25" name="TextBox 24">
            <a:extLst>
              <a:ext uri="{FF2B5EF4-FFF2-40B4-BE49-F238E27FC236}">
                <a16:creationId xmlns:a16="http://schemas.microsoft.com/office/drawing/2014/main" id="{08BFE8E5-37CA-9945-A87D-692B8EC89064}"/>
              </a:ext>
            </a:extLst>
          </p:cNvPr>
          <p:cNvSpPr txBox="1"/>
          <p:nvPr userDrawn="1"/>
        </p:nvSpPr>
        <p:spPr>
          <a:xfrm>
            <a:off x="658530" y="6442598"/>
            <a:ext cx="8839404" cy="338554"/>
          </a:xfrm>
          <a:prstGeom prst="rect">
            <a:avLst/>
          </a:prstGeom>
          <a:noFill/>
        </p:spPr>
        <p:txBody>
          <a:bodyPr wrap="square" rtlCol="0">
            <a:spAutoFit/>
          </a:bodyPr>
          <a:lstStyle/>
          <a:p>
            <a:pPr algn="l"/>
            <a:r>
              <a:rPr lang="en-US" sz="1600" b="0" i="0" spc="300" dirty="0">
                <a:solidFill>
                  <a:schemeClr val="bg1"/>
                </a:solidFill>
                <a:latin typeface="Arial" panose="020B0604020202020204" pitchFamily="34" charset="0"/>
                <a:cs typeface="Arial" panose="020B0604020202020204" pitchFamily="34" charset="0"/>
              </a:rPr>
              <a:t>GOOSE CREEK CISD • DEVELOPING THE WHOLE CHILD</a:t>
            </a:r>
          </a:p>
        </p:txBody>
      </p:sp>
    </p:spTree>
    <p:extLst>
      <p:ext uri="{BB962C8B-B14F-4D97-AF65-F5344CB8AC3E}">
        <p14:creationId xmlns:p14="http://schemas.microsoft.com/office/powerpoint/2010/main" val="1953499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www.barrysclipart.com/barrysclipart.com/showphoto.php?photo=22378&amp;papass=&amp;sort=1&amp;thecat=177"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2" descr="Schools                   1rstKit_01_35655336"/>
          <p:cNvPicPr>
            <a:picLocks noChangeAspect="1" noChangeArrowheads="1"/>
          </p:cNvPicPr>
          <p:nvPr/>
        </p:nvPicPr>
        <p:blipFill>
          <a:blip r:embed="rId3" cstate="print"/>
          <a:srcRect/>
          <a:stretch>
            <a:fillRect/>
          </a:stretch>
        </p:blipFill>
        <p:spPr bwMode="auto">
          <a:xfrm>
            <a:off x="4267200" y="4038601"/>
            <a:ext cx="3429000" cy="1558925"/>
          </a:xfrm>
          <a:prstGeom prst="rect">
            <a:avLst/>
          </a:prstGeom>
          <a:noFill/>
          <a:ln w="9525">
            <a:noFill/>
            <a:miter lim="800000"/>
            <a:headEnd/>
            <a:tailEnd/>
          </a:ln>
        </p:spPr>
      </p:pic>
      <p:sp>
        <p:nvSpPr>
          <p:cNvPr id="4099" name="WordArt 17"/>
          <p:cNvSpPr>
            <a:spLocks noChangeArrowheads="1" noChangeShapeType="1" noTextEdit="1"/>
          </p:cNvSpPr>
          <p:nvPr/>
        </p:nvSpPr>
        <p:spPr bwMode="auto">
          <a:xfrm>
            <a:off x="2667000" y="1828800"/>
            <a:ext cx="6400800" cy="1752600"/>
          </a:xfrm>
          <a:prstGeom prst="rect">
            <a:avLst/>
          </a:prstGeom>
          <a:effectLst>
            <a:outerShdw blurRad="50800" dist="50800" dir="5400000" algn="ctr" rotWithShape="0">
              <a:srgbClr val="292562"/>
            </a:outerShdw>
          </a:effec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kern="10" dirty="0">
                <a:ln w="9525">
                  <a:round/>
                  <a:headEnd/>
                  <a:tailEnd/>
                </a:ln>
                <a:solidFill>
                  <a:srgbClr val="7FCB28"/>
                </a:solidFill>
                <a:effectLst>
                  <a:outerShdw blurRad="50800" dist="50800" dir="5400000" algn="ctr" rotWithShape="0">
                    <a:srgbClr val="292562"/>
                  </a:outerShdw>
                </a:effectLst>
                <a:latin typeface="Arial" panose="020B0604020202020204" pitchFamily="34" charset="0"/>
                <a:cs typeface="Arial" panose="020B0604020202020204" pitchFamily="34" charset="0"/>
              </a:rPr>
              <a:t>Goose Creek </a:t>
            </a:r>
          </a:p>
          <a:p>
            <a:pPr algn="ctr"/>
            <a:r>
              <a:rPr lang="en-US" sz="3600" kern="10" dirty="0">
                <a:ln w="9525">
                  <a:round/>
                  <a:headEnd/>
                  <a:tailEnd/>
                </a:ln>
                <a:solidFill>
                  <a:srgbClr val="7FCB28"/>
                </a:solidFill>
                <a:effectLst>
                  <a:outerShdw blurRad="50800" dist="50800" dir="5400000" algn="ctr" rotWithShape="0">
                    <a:srgbClr val="292562"/>
                  </a:outerShdw>
                </a:effectLst>
                <a:latin typeface="Arial" panose="020B0604020202020204" pitchFamily="34" charset="0"/>
                <a:cs typeface="Arial" panose="020B0604020202020204" pitchFamily="34" charset="0"/>
              </a:rPr>
              <a:t>Consolidated Independent</a:t>
            </a:r>
          </a:p>
          <a:p>
            <a:pPr algn="ctr"/>
            <a:r>
              <a:rPr lang="en-US" sz="3600" kern="10" dirty="0">
                <a:ln w="9525">
                  <a:round/>
                  <a:headEnd/>
                  <a:tailEnd/>
                </a:ln>
                <a:solidFill>
                  <a:srgbClr val="7FCB28"/>
                </a:solidFill>
                <a:effectLst>
                  <a:outerShdw blurRad="50800" dist="50800" dir="5400000" algn="ctr" rotWithShape="0">
                    <a:srgbClr val="292562"/>
                  </a:outerShdw>
                </a:effectLst>
                <a:latin typeface="Arial" panose="020B0604020202020204" pitchFamily="34" charset="0"/>
                <a:cs typeface="Arial" panose="020B0604020202020204" pitchFamily="34" charset="0"/>
              </a:rPr>
              <a:t>School District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a:xfrm>
            <a:off x="1469985" y="1548363"/>
            <a:ext cx="8565266" cy="4424174"/>
          </a:xfrm>
        </p:spPr>
        <p:txBody>
          <a:bodyPr/>
          <a:lstStyle/>
          <a:p>
            <a:pPr marL="685800" indent="-685800">
              <a:buClr>
                <a:schemeClr val="tx1"/>
              </a:buClr>
              <a:buFont typeface="+mj-lt"/>
              <a:buAutoNum type="arabicPeriod" startAt="3"/>
              <a:defRPr/>
            </a:pPr>
            <a:r>
              <a:rPr lang="en-US" sz="2400" dirty="0"/>
              <a:t>Was the school district in compliance with the payment terms of all debt agreements at fiscal year end?</a:t>
            </a:r>
            <a:r>
              <a:rPr lang="en-US" sz="2400" i="1" dirty="0">
                <a:solidFill>
                  <a:srgbClr val="FF0000"/>
                </a:solidFill>
                <a:effectLst>
                  <a:outerShdw blurRad="38100" dist="38100" dir="2700000" algn="tl">
                    <a:srgbClr val="C0C0C0"/>
                  </a:outerShdw>
                </a:effectLst>
              </a:rPr>
              <a:t>      </a:t>
            </a:r>
            <a:br>
              <a:rPr lang="en-US" sz="2400" i="1" dirty="0">
                <a:solidFill>
                  <a:srgbClr val="FF0000"/>
                </a:solidFill>
                <a:effectLst>
                  <a:outerShdw blurRad="38100" dist="38100" dir="2700000" algn="tl">
                    <a:srgbClr val="C0C0C0"/>
                  </a:outerShdw>
                </a:effectLst>
              </a:rPr>
            </a:br>
            <a:r>
              <a:rPr lang="en-US" sz="2400" b="1" i="1" dirty="0">
                <a:solidFill>
                  <a:srgbClr val="67A721"/>
                </a:solidFill>
                <a:effectLst>
                  <a:outerShdw blurRad="38100" dist="38100" dir="2700000" algn="tl">
                    <a:srgbClr val="C0C0C0"/>
                  </a:outerShdw>
                </a:effectLst>
              </a:rPr>
              <a:t>Y</a:t>
            </a:r>
            <a:r>
              <a:rPr lang="en-US" sz="2400" b="1" i="1" dirty="0">
                <a:solidFill>
                  <a:srgbClr val="67A721"/>
                </a:solidFill>
              </a:rPr>
              <a:t>es, the district did not default on debt agreements.</a:t>
            </a:r>
          </a:p>
          <a:p>
            <a:pPr marL="685800" indent="-685800">
              <a:buClr>
                <a:schemeClr val="tx1"/>
              </a:buClr>
              <a:buNone/>
              <a:defRPr/>
            </a:pPr>
            <a:r>
              <a:rPr lang="en-US" sz="2400" dirty="0"/>
              <a:t>4.	Did the school district make timely payments to the Teachers Retirement System (TRS), Texas Workforce Commission (TWC), Internal Revenue Service (IRS), and other government agencies?</a:t>
            </a:r>
            <a:br>
              <a:rPr lang="en-US" sz="2400" dirty="0"/>
            </a:br>
            <a:r>
              <a:rPr lang="en-US" sz="2400" b="1" i="1" dirty="0">
                <a:solidFill>
                  <a:srgbClr val="67A721"/>
                </a:solidFill>
              </a:rPr>
              <a:t>Ceiling passed. Yes, the district made timely payments to TRS, TWC, IRS and other government agencies. </a:t>
            </a:r>
          </a:p>
          <a:p>
            <a:pPr marL="685800" indent="-685800">
              <a:buNone/>
              <a:defRPr/>
            </a:pPr>
            <a:endParaRPr lang="en-US" sz="2400" dirty="0"/>
          </a:p>
          <a:p>
            <a:pPr marL="685800" indent="-685800">
              <a:buNone/>
              <a:defRPr/>
            </a:pPr>
            <a:r>
              <a:rPr lang="en-US" sz="2400" i="1" dirty="0">
                <a:solidFill>
                  <a:srgbClr val="FF0000"/>
                </a:solidFill>
              </a:rPr>
              <a:t>	</a:t>
            </a:r>
            <a:endParaRPr lang="en-US" dirty="0"/>
          </a:p>
          <a:p>
            <a:pPr marL="0" indent="0">
              <a:buNone/>
              <a:defRPr/>
            </a:pPr>
            <a:endParaRPr lang="en-US" dirty="0"/>
          </a:p>
          <a:p>
            <a:pPr marL="533400" indent="-533400">
              <a:buNone/>
              <a:defRPr/>
            </a:pPr>
            <a:endParaRPr lang="en-US" sz="2400" b="1" i="1" dirty="0">
              <a:solidFill>
                <a:srgbClr val="FF0000"/>
              </a:solidFill>
              <a:effectLst>
                <a:outerShdw blurRad="38100" dist="38100" dir="2700000" algn="tl">
                  <a:srgbClr val="C0C0C0"/>
                </a:outerShdw>
              </a:effectLst>
            </a:endParaRPr>
          </a:p>
        </p:txBody>
      </p:sp>
      <p:sp>
        <p:nvSpPr>
          <p:cNvPr id="4" name="Footer Placeholder 3"/>
          <p:cNvSpPr>
            <a:spLocks noGrp="1"/>
          </p:cNvSpPr>
          <p:nvPr>
            <p:ph type="ftr" sz="quarter" idx="11"/>
          </p:nvPr>
        </p:nvSpPr>
        <p:spPr/>
        <p:txBody>
          <a:bodyPr/>
          <a:lstStyle/>
          <a:p>
            <a:pPr>
              <a:defRPr/>
            </a:pPr>
            <a:r>
              <a:rPr lang="en-US" dirty="0"/>
              <a:t>6</a:t>
            </a:r>
          </a:p>
        </p:txBody>
      </p:sp>
      <p:sp>
        <p:nvSpPr>
          <p:cNvPr id="2" name="TextBox 1">
            <a:extLst>
              <a:ext uri="{FF2B5EF4-FFF2-40B4-BE49-F238E27FC236}">
                <a16:creationId xmlns:a16="http://schemas.microsoft.com/office/drawing/2014/main" id="{5B51EF2E-5C78-408B-9BB6-4C5BD50BC65B}"/>
              </a:ext>
            </a:extLst>
          </p:cNvPr>
          <p:cNvSpPr txBox="1"/>
          <p:nvPr/>
        </p:nvSpPr>
        <p:spPr>
          <a:xfrm>
            <a:off x="3132881" y="625033"/>
            <a:ext cx="5926238" cy="923330"/>
          </a:xfrm>
          <a:prstGeom prst="rect">
            <a:avLst/>
          </a:prstGeom>
          <a:noFill/>
        </p:spPr>
        <p:txBody>
          <a:bodyPr wrap="square" rtlCol="0">
            <a:spAutoFit/>
          </a:bodyPr>
          <a:lstStyle/>
          <a:p>
            <a:pPr algn="ctr"/>
            <a:r>
              <a:rPr lang="en-US" sz="5400" b="1" dirty="0">
                <a:solidFill>
                  <a:srgbClr val="7FCB28"/>
                </a:solidFill>
                <a:effectLst>
                  <a:outerShdw blurRad="38100" dist="38100" dir="2700000" algn="tl">
                    <a:srgbClr val="000000">
                      <a:alpha val="43137"/>
                    </a:srgbClr>
                  </a:outerShdw>
                </a:effectLst>
                <a:latin typeface="Lato"/>
              </a:rPr>
              <a:t>Critical Indicators</a:t>
            </a:r>
          </a:p>
        </p:txBody>
      </p:sp>
    </p:spTree>
    <p:extLst>
      <p:ext uri="{BB962C8B-B14F-4D97-AF65-F5344CB8AC3E}">
        <p14:creationId xmlns:p14="http://schemas.microsoft.com/office/powerpoint/2010/main" val="3701541702"/>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a:xfrm>
            <a:off x="1469985" y="2312292"/>
            <a:ext cx="8565266" cy="4424174"/>
          </a:xfrm>
        </p:spPr>
        <p:txBody>
          <a:bodyPr/>
          <a:lstStyle/>
          <a:p>
            <a:pPr marL="685800" indent="-685800">
              <a:buNone/>
              <a:defRPr/>
            </a:pPr>
            <a:r>
              <a:rPr lang="en-US" sz="2400" dirty="0"/>
              <a:t>5.	Was the total unrestricted Net Position balance (Net of the accretion of interest for capital appreciation bonds) in the governmental activities column in the Statement of Net Positions greater than zero? (If the school district's change of students in membership over 5 years was 7 percent or more, then the school district passes this indicator.)</a:t>
            </a:r>
          </a:p>
          <a:p>
            <a:pPr marL="685800" indent="-685800">
              <a:buNone/>
              <a:defRPr/>
            </a:pPr>
            <a:r>
              <a:rPr lang="en-US" sz="2400" b="1" i="1" dirty="0">
                <a:solidFill>
                  <a:srgbClr val="67A721"/>
                </a:solidFill>
              </a:rPr>
              <a:t>	This indicator is not being scored by the state</a:t>
            </a:r>
          </a:p>
          <a:p>
            <a:pPr marL="685800" indent="-685800">
              <a:buNone/>
              <a:defRPr/>
            </a:pPr>
            <a:endParaRPr lang="en-US" sz="2400" dirty="0"/>
          </a:p>
          <a:p>
            <a:pPr marL="685800" indent="-685800">
              <a:buNone/>
              <a:defRPr/>
            </a:pPr>
            <a:r>
              <a:rPr lang="en-US" sz="2400" i="1" dirty="0">
                <a:solidFill>
                  <a:srgbClr val="FF0000"/>
                </a:solidFill>
              </a:rPr>
              <a:t>	</a:t>
            </a:r>
            <a:endParaRPr lang="en-US" dirty="0"/>
          </a:p>
          <a:p>
            <a:pPr marL="0" indent="0">
              <a:buNone/>
              <a:defRPr/>
            </a:pPr>
            <a:endParaRPr lang="en-US" dirty="0"/>
          </a:p>
          <a:p>
            <a:pPr marL="533400" indent="-533400">
              <a:buNone/>
              <a:defRPr/>
            </a:pPr>
            <a:endParaRPr lang="en-US" sz="2400" b="1" i="1" dirty="0">
              <a:solidFill>
                <a:srgbClr val="FF0000"/>
              </a:solidFill>
              <a:effectLst>
                <a:outerShdw blurRad="38100" dist="38100" dir="2700000" algn="tl">
                  <a:srgbClr val="C0C0C0"/>
                </a:outerShdw>
              </a:effectLst>
            </a:endParaRPr>
          </a:p>
        </p:txBody>
      </p:sp>
      <p:sp>
        <p:nvSpPr>
          <p:cNvPr id="4" name="Footer Placeholder 3"/>
          <p:cNvSpPr>
            <a:spLocks noGrp="1"/>
          </p:cNvSpPr>
          <p:nvPr>
            <p:ph type="ftr" sz="quarter" idx="11"/>
          </p:nvPr>
        </p:nvSpPr>
        <p:spPr/>
        <p:txBody>
          <a:bodyPr/>
          <a:lstStyle/>
          <a:p>
            <a:pPr>
              <a:defRPr/>
            </a:pPr>
            <a:r>
              <a:rPr lang="en-US" dirty="0"/>
              <a:t>6</a:t>
            </a:r>
          </a:p>
        </p:txBody>
      </p:sp>
      <p:sp>
        <p:nvSpPr>
          <p:cNvPr id="2" name="TextBox 1">
            <a:extLst>
              <a:ext uri="{FF2B5EF4-FFF2-40B4-BE49-F238E27FC236}">
                <a16:creationId xmlns:a16="http://schemas.microsoft.com/office/drawing/2014/main" id="{5B51EF2E-5C78-408B-9BB6-4C5BD50BC65B}"/>
              </a:ext>
            </a:extLst>
          </p:cNvPr>
          <p:cNvSpPr txBox="1"/>
          <p:nvPr/>
        </p:nvSpPr>
        <p:spPr>
          <a:xfrm>
            <a:off x="3132881" y="625033"/>
            <a:ext cx="5926238" cy="923330"/>
          </a:xfrm>
          <a:prstGeom prst="rect">
            <a:avLst/>
          </a:prstGeom>
          <a:noFill/>
        </p:spPr>
        <p:txBody>
          <a:bodyPr wrap="square" rtlCol="0">
            <a:spAutoFit/>
          </a:bodyPr>
          <a:lstStyle/>
          <a:p>
            <a:pPr algn="ctr"/>
            <a:r>
              <a:rPr lang="en-US" sz="5400" b="1" dirty="0">
                <a:solidFill>
                  <a:srgbClr val="7FCB28"/>
                </a:solidFill>
                <a:effectLst>
                  <a:outerShdw blurRad="38100" dist="38100" dir="2700000" algn="tl">
                    <a:srgbClr val="000000">
                      <a:alpha val="43137"/>
                    </a:srgbClr>
                  </a:outerShdw>
                </a:effectLst>
                <a:latin typeface="Lato"/>
              </a:rPr>
              <a:t>Critical Indicators</a:t>
            </a:r>
          </a:p>
        </p:txBody>
      </p:sp>
    </p:spTree>
    <p:extLst>
      <p:ext uri="{BB962C8B-B14F-4D97-AF65-F5344CB8AC3E}">
        <p14:creationId xmlns:p14="http://schemas.microsoft.com/office/powerpoint/2010/main" val="403263829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a:xfrm>
            <a:off x="1250066" y="1548363"/>
            <a:ext cx="9502815" cy="4424174"/>
          </a:xfrm>
        </p:spPr>
        <p:txBody>
          <a:bodyPr/>
          <a:lstStyle/>
          <a:p>
            <a:pPr marL="685800" indent="-685800">
              <a:buClr>
                <a:schemeClr val="tx1"/>
              </a:buClr>
              <a:buFont typeface="+mj-lt"/>
              <a:buAutoNum type="arabicPeriod" startAt="6"/>
              <a:defRPr/>
            </a:pPr>
            <a:r>
              <a:rPr lang="en-US" sz="2400" dirty="0"/>
              <a:t>Was the average change in (assigned and unassigned) fund balances over 3 years less than a 25 percent decrease or did the current year's assigned and unassigned fund balances exceed 75 days of operational expenditures?	</a:t>
            </a:r>
            <a:br>
              <a:rPr lang="en-US" sz="2400" dirty="0"/>
            </a:br>
            <a:r>
              <a:rPr lang="en-US" sz="2400" b="1" i="1" dirty="0">
                <a:solidFill>
                  <a:srgbClr val="67A721"/>
                </a:solidFill>
              </a:rPr>
              <a:t>Ceiling passed. Yes, the district’s average change in fund balance is -7.82%. </a:t>
            </a:r>
            <a:r>
              <a:rPr lang="en-US" sz="2400" dirty="0"/>
              <a:t>	</a:t>
            </a:r>
          </a:p>
          <a:p>
            <a:pPr marL="685800" indent="-685800">
              <a:buClr>
                <a:schemeClr val="tx1"/>
              </a:buClr>
              <a:buNone/>
              <a:defRPr/>
            </a:pPr>
            <a:r>
              <a:rPr lang="en-US" sz="2400" dirty="0"/>
              <a:t>7.	Was the number of days of cash on hand and current investments in the general fund for the school district sufficient to cover operating expenditures (excluding facilities acquisition and construction)?</a:t>
            </a:r>
            <a:r>
              <a:rPr lang="en-US" dirty="0"/>
              <a:t>	</a:t>
            </a:r>
            <a:br>
              <a:rPr lang="en-US" dirty="0"/>
            </a:br>
            <a:r>
              <a:rPr lang="en-US" sz="2400" b="1" i="1" dirty="0">
                <a:solidFill>
                  <a:srgbClr val="67A721"/>
                </a:solidFill>
              </a:rPr>
              <a:t>10 out of 10 points. The district had 219.1272 days cash on hand.</a:t>
            </a:r>
          </a:p>
          <a:p>
            <a:pPr marL="685800" indent="-685800">
              <a:buNone/>
              <a:defRPr/>
            </a:pPr>
            <a:r>
              <a:rPr lang="en-US" sz="2400" i="1" dirty="0">
                <a:solidFill>
                  <a:srgbClr val="FF0000"/>
                </a:solidFill>
              </a:rPr>
              <a:t>	</a:t>
            </a:r>
            <a:endParaRPr lang="en-US" dirty="0"/>
          </a:p>
          <a:p>
            <a:pPr marL="0" indent="0">
              <a:buNone/>
              <a:defRPr/>
            </a:pPr>
            <a:endParaRPr lang="en-US" dirty="0"/>
          </a:p>
          <a:p>
            <a:pPr marL="533400" indent="-533400">
              <a:buNone/>
              <a:defRPr/>
            </a:pPr>
            <a:endParaRPr lang="en-US" sz="2400" b="1" i="1" dirty="0">
              <a:solidFill>
                <a:srgbClr val="FF0000"/>
              </a:solidFill>
              <a:effectLst>
                <a:outerShdw blurRad="38100" dist="38100" dir="2700000" algn="tl">
                  <a:srgbClr val="C0C0C0"/>
                </a:outerShdw>
              </a:effectLst>
            </a:endParaRPr>
          </a:p>
        </p:txBody>
      </p:sp>
      <p:sp>
        <p:nvSpPr>
          <p:cNvPr id="4" name="Footer Placeholder 3"/>
          <p:cNvSpPr>
            <a:spLocks noGrp="1"/>
          </p:cNvSpPr>
          <p:nvPr>
            <p:ph type="ftr" sz="quarter" idx="11"/>
          </p:nvPr>
        </p:nvSpPr>
        <p:spPr/>
        <p:txBody>
          <a:bodyPr/>
          <a:lstStyle/>
          <a:p>
            <a:pPr>
              <a:defRPr/>
            </a:pPr>
            <a:r>
              <a:rPr lang="en-US" dirty="0"/>
              <a:t>6</a:t>
            </a:r>
          </a:p>
        </p:txBody>
      </p:sp>
      <p:sp>
        <p:nvSpPr>
          <p:cNvPr id="2" name="TextBox 1">
            <a:extLst>
              <a:ext uri="{FF2B5EF4-FFF2-40B4-BE49-F238E27FC236}">
                <a16:creationId xmlns:a16="http://schemas.microsoft.com/office/drawing/2014/main" id="{5B51EF2E-5C78-408B-9BB6-4C5BD50BC65B}"/>
              </a:ext>
            </a:extLst>
          </p:cNvPr>
          <p:cNvSpPr txBox="1"/>
          <p:nvPr/>
        </p:nvSpPr>
        <p:spPr>
          <a:xfrm>
            <a:off x="2361235" y="625033"/>
            <a:ext cx="6697884" cy="923330"/>
          </a:xfrm>
          <a:prstGeom prst="rect">
            <a:avLst/>
          </a:prstGeom>
          <a:noFill/>
        </p:spPr>
        <p:txBody>
          <a:bodyPr wrap="square" rtlCol="0">
            <a:spAutoFit/>
          </a:bodyPr>
          <a:lstStyle/>
          <a:p>
            <a:pPr algn="ctr"/>
            <a:r>
              <a:rPr lang="en-US" sz="5400" b="1" dirty="0">
                <a:solidFill>
                  <a:srgbClr val="7FCB28"/>
                </a:solidFill>
                <a:effectLst>
                  <a:outerShdw blurRad="38100" dist="38100" dir="2700000" algn="tl">
                    <a:srgbClr val="000000">
                      <a:alpha val="43137"/>
                    </a:srgbClr>
                  </a:outerShdw>
                </a:effectLst>
                <a:latin typeface="Lato"/>
              </a:rPr>
              <a:t>Solvency Indicators</a:t>
            </a:r>
          </a:p>
        </p:txBody>
      </p:sp>
      <p:sp>
        <p:nvSpPr>
          <p:cNvPr id="9" name="AutoShape 3">
            <a:extLst>
              <a:ext uri="{FF2B5EF4-FFF2-40B4-BE49-F238E27FC236}">
                <a16:creationId xmlns:a16="http://schemas.microsoft.com/office/drawing/2014/main" id="{BD4F1C1B-7D74-455A-A97A-50C8ED246831}"/>
              </a:ext>
            </a:extLst>
          </p:cNvPr>
          <p:cNvSpPr>
            <a:spLocks noChangeAspect="1" noChangeArrowheads="1" noTextEdit="1"/>
          </p:cNvSpPr>
          <p:nvPr/>
        </p:nvSpPr>
        <p:spPr bwMode="auto">
          <a:xfrm>
            <a:off x="401638" y="1330325"/>
            <a:ext cx="925512"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91288527"/>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a:xfrm>
            <a:off x="1250066" y="1548363"/>
            <a:ext cx="9502815" cy="4424174"/>
          </a:xfrm>
        </p:spPr>
        <p:txBody>
          <a:bodyPr/>
          <a:lstStyle/>
          <a:p>
            <a:pPr marL="685800" indent="-685800">
              <a:buClr>
                <a:schemeClr val="tx1"/>
              </a:buClr>
              <a:buFont typeface="+mj-lt"/>
              <a:buAutoNum type="arabicPeriod" startAt="8"/>
              <a:defRPr/>
            </a:pPr>
            <a:r>
              <a:rPr lang="en-US" sz="2400" dirty="0"/>
              <a:t>Was the measure of current assets to current liabilities ratio for the school district sufficient to cover short-term debt?	</a:t>
            </a:r>
            <a:br>
              <a:rPr lang="en-US" sz="2400" dirty="0"/>
            </a:br>
            <a:r>
              <a:rPr lang="en-US" sz="2400" b="1" i="1" dirty="0">
                <a:solidFill>
                  <a:srgbClr val="67A721"/>
                </a:solidFill>
              </a:rPr>
              <a:t>10 out of 10 points. The district’s ratio is 3.4191.</a:t>
            </a:r>
            <a:endParaRPr lang="en-US" sz="2400" b="1" dirty="0"/>
          </a:p>
          <a:p>
            <a:pPr marL="685800" indent="-685800">
              <a:buClr>
                <a:schemeClr val="tx1"/>
              </a:buClr>
              <a:buNone/>
              <a:defRPr/>
            </a:pPr>
            <a:r>
              <a:rPr lang="en-US" sz="2400" dirty="0"/>
              <a:t>9.	Did the school district's general fund revenues equal or exceed expenditures (excluding facilities acquisition and construction)? If not, was the school district's number of days of cash on hand greater than or equal to 60 days?</a:t>
            </a:r>
            <a:r>
              <a:rPr lang="en-US" dirty="0"/>
              <a:t>	</a:t>
            </a:r>
            <a:br>
              <a:rPr lang="en-US" dirty="0"/>
            </a:br>
            <a:r>
              <a:rPr lang="en-US" sz="2400" b="1" i="1" dirty="0">
                <a:solidFill>
                  <a:srgbClr val="67A721"/>
                </a:solidFill>
              </a:rPr>
              <a:t>10 out of 10 points. The district’s general fund revenues exceeded expenditures. The district had 219.1272 days of cash on hand.</a:t>
            </a:r>
          </a:p>
          <a:p>
            <a:pPr marL="685800" indent="-685800">
              <a:buNone/>
              <a:defRPr/>
            </a:pPr>
            <a:r>
              <a:rPr lang="en-US" sz="2400" i="1" dirty="0">
                <a:solidFill>
                  <a:srgbClr val="FF0000"/>
                </a:solidFill>
              </a:rPr>
              <a:t>	</a:t>
            </a:r>
            <a:endParaRPr lang="en-US" dirty="0"/>
          </a:p>
          <a:p>
            <a:pPr marL="0" indent="0">
              <a:buNone/>
              <a:defRPr/>
            </a:pPr>
            <a:endParaRPr lang="en-US" dirty="0"/>
          </a:p>
          <a:p>
            <a:pPr marL="533400" indent="-533400">
              <a:buNone/>
              <a:defRPr/>
            </a:pPr>
            <a:endParaRPr lang="en-US" sz="2400" b="1" i="1" dirty="0">
              <a:solidFill>
                <a:srgbClr val="FF0000"/>
              </a:solidFill>
              <a:effectLst>
                <a:outerShdw blurRad="38100" dist="38100" dir="2700000" algn="tl">
                  <a:srgbClr val="C0C0C0"/>
                </a:outerShdw>
              </a:effectLst>
            </a:endParaRPr>
          </a:p>
        </p:txBody>
      </p:sp>
      <p:sp>
        <p:nvSpPr>
          <p:cNvPr id="4" name="Footer Placeholder 3"/>
          <p:cNvSpPr>
            <a:spLocks noGrp="1"/>
          </p:cNvSpPr>
          <p:nvPr>
            <p:ph type="ftr" sz="quarter" idx="11"/>
          </p:nvPr>
        </p:nvSpPr>
        <p:spPr/>
        <p:txBody>
          <a:bodyPr/>
          <a:lstStyle/>
          <a:p>
            <a:pPr>
              <a:defRPr/>
            </a:pPr>
            <a:r>
              <a:rPr lang="en-US" dirty="0"/>
              <a:t>6</a:t>
            </a:r>
          </a:p>
        </p:txBody>
      </p:sp>
      <p:sp>
        <p:nvSpPr>
          <p:cNvPr id="2" name="TextBox 1">
            <a:extLst>
              <a:ext uri="{FF2B5EF4-FFF2-40B4-BE49-F238E27FC236}">
                <a16:creationId xmlns:a16="http://schemas.microsoft.com/office/drawing/2014/main" id="{5B51EF2E-5C78-408B-9BB6-4C5BD50BC65B}"/>
              </a:ext>
            </a:extLst>
          </p:cNvPr>
          <p:cNvSpPr txBox="1"/>
          <p:nvPr/>
        </p:nvSpPr>
        <p:spPr>
          <a:xfrm>
            <a:off x="2361235" y="625033"/>
            <a:ext cx="6697884" cy="923330"/>
          </a:xfrm>
          <a:prstGeom prst="rect">
            <a:avLst/>
          </a:prstGeom>
          <a:noFill/>
        </p:spPr>
        <p:txBody>
          <a:bodyPr wrap="square" rtlCol="0">
            <a:spAutoFit/>
          </a:bodyPr>
          <a:lstStyle/>
          <a:p>
            <a:pPr algn="ctr"/>
            <a:r>
              <a:rPr lang="en-US" sz="5400" b="1" dirty="0">
                <a:solidFill>
                  <a:srgbClr val="7FCB28"/>
                </a:solidFill>
                <a:effectLst>
                  <a:outerShdw blurRad="38100" dist="38100" dir="2700000" algn="tl">
                    <a:srgbClr val="000000">
                      <a:alpha val="43137"/>
                    </a:srgbClr>
                  </a:outerShdw>
                </a:effectLst>
                <a:latin typeface="Lato"/>
              </a:rPr>
              <a:t>Solvency Indicators</a:t>
            </a:r>
          </a:p>
        </p:txBody>
      </p:sp>
    </p:spTree>
    <p:extLst>
      <p:ext uri="{BB962C8B-B14F-4D97-AF65-F5344CB8AC3E}">
        <p14:creationId xmlns:p14="http://schemas.microsoft.com/office/powerpoint/2010/main" val="1572845777"/>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a:xfrm>
            <a:off x="1250066" y="1548363"/>
            <a:ext cx="9502815" cy="4424174"/>
          </a:xfrm>
        </p:spPr>
        <p:txBody>
          <a:bodyPr/>
          <a:lstStyle/>
          <a:p>
            <a:pPr marL="685800" indent="-685800">
              <a:buClr>
                <a:schemeClr val="tx1"/>
              </a:buClr>
              <a:buFont typeface="+mj-lt"/>
              <a:buAutoNum type="arabicPeriod" startAt="10"/>
              <a:defRPr/>
            </a:pPr>
            <a:r>
              <a:rPr lang="en-US" sz="2400" dirty="0"/>
              <a:t>Did the school district average less than a 10 percent variance (90% to 110%) when comparing budgeted revenues to actual revenues for the last 3 fiscal years?</a:t>
            </a:r>
            <a:br>
              <a:rPr lang="en-US" sz="2400" dirty="0"/>
            </a:br>
            <a:r>
              <a:rPr lang="en-US" sz="2400" b="1" i="1" dirty="0">
                <a:solidFill>
                  <a:srgbClr val="67A721"/>
                </a:solidFill>
              </a:rPr>
              <a:t>Indicator not being scored for 2022-2023 FIRST Rating. </a:t>
            </a:r>
            <a:endParaRPr lang="en-US" sz="2400" b="1" dirty="0"/>
          </a:p>
          <a:p>
            <a:pPr marL="685800" indent="-685800">
              <a:buClr>
                <a:schemeClr val="tx1"/>
              </a:buClr>
              <a:buNone/>
              <a:defRPr/>
            </a:pPr>
            <a:r>
              <a:rPr lang="en-US" sz="2400" dirty="0"/>
              <a:t>11.	Was the ratio of long-term liabilities to total assets for the school district sufficient to support long-term solvency? If the school district's increase of students in membership over 5 years was 7 percent or more, then the school district automatically passes this indicator.</a:t>
            </a:r>
            <a:r>
              <a:rPr lang="en-US" dirty="0"/>
              <a:t>	</a:t>
            </a:r>
            <a:br>
              <a:rPr lang="en-US" dirty="0"/>
            </a:br>
            <a:r>
              <a:rPr lang="en-US" sz="2400" b="1" i="1" dirty="0">
                <a:solidFill>
                  <a:srgbClr val="67A721"/>
                </a:solidFill>
              </a:rPr>
              <a:t>8 out of 10 points. The district’s ratio of long-term liabilities to total assets is 67.19%. The district’s declined in student enrollment was 0.56%.</a:t>
            </a:r>
          </a:p>
          <a:p>
            <a:pPr marL="685800" indent="-685800">
              <a:buNone/>
              <a:defRPr/>
            </a:pPr>
            <a:r>
              <a:rPr lang="en-US" sz="2400" i="1" dirty="0">
                <a:solidFill>
                  <a:srgbClr val="FF0000"/>
                </a:solidFill>
              </a:rPr>
              <a:t>	</a:t>
            </a:r>
            <a:endParaRPr lang="en-US" dirty="0"/>
          </a:p>
          <a:p>
            <a:pPr marL="0" indent="0">
              <a:buNone/>
              <a:defRPr/>
            </a:pPr>
            <a:endParaRPr lang="en-US" dirty="0"/>
          </a:p>
          <a:p>
            <a:pPr marL="533400" indent="-533400">
              <a:buNone/>
              <a:defRPr/>
            </a:pPr>
            <a:endParaRPr lang="en-US" sz="2400" b="1" i="1" dirty="0">
              <a:solidFill>
                <a:srgbClr val="FF0000"/>
              </a:solidFill>
              <a:effectLst>
                <a:outerShdw blurRad="38100" dist="38100" dir="2700000" algn="tl">
                  <a:srgbClr val="C0C0C0"/>
                </a:outerShdw>
              </a:effectLst>
            </a:endParaRPr>
          </a:p>
        </p:txBody>
      </p:sp>
      <p:sp>
        <p:nvSpPr>
          <p:cNvPr id="4" name="Footer Placeholder 3"/>
          <p:cNvSpPr>
            <a:spLocks noGrp="1"/>
          </p:cNvSpPr>
          <p:nvPr>
            <p:ph type="ftr" sz="quarter" idx="11"/>
          </p:nvPr>
        </p:nvSpPr>
        <p:spPr/>
        <p:txBody>
          <a:bodyPr/>
          <a:lstStyle/>
          <a:p>
            <a:pPr>
              <a:defRPr/>
            </a:pPr>
            <a:r>
              <a:rPr lang="en-US" dirty="0"/>
              <a:t>6</a:t>
            </a:r>
          </a:p>
        </p:txBody>
      </p:sp>
      <p:sp>
        <p:nvSpPr>
          <p:cNvPr id="2" name="TextBox 1">
            <a:extLst>
              <a:ext uri="{FF2B5EF4-FFF2-40B4-BE49-F238E27FC236}">
                <a16:creationId xmlns:a16="http://schemas.microsoft.com/office/drawing/2014/main" id="{5B51EF2E-5C78-408B-9BB6-4C5BD50BC65B}"/>
              </a:ext>
            </a:extLst>
          </p:cNvPr>
          <p:cNvSpPr txBox="1"/>
          <p:nvPr/>
        </p:nvSpPr>
        <p:spPr>
          <a:xfrm>
            <a:off x="2361235" y="625033"/>
            <a:ext cx="6697884" cy="923330"/>
          </a:xfrm>
          <a:prstGeom prst="rect">
            <a:avLst/>
          </a:prstGeom>
          <a:noFill/>
        </p:spPr>
        <p:txBody>
          <a:bodyPr wrap="square" rtlCol="0">
            <a:spAutoFit/>
          </a:bodyPr>
          <a:lstStyle/>
          <a:p>
            <a:pPr algn="ctr"/>
            <a:r>
              <a:rPr lang="en-US" sz="5400" b="1" dirty="0">
                <a:solidFill>
                  <a:srgbClr val="7FCB28"/>
                </a:solidFill>
                <a:effectLst>
                  <a:outerShdw blurRad="38100" dist="38100" dir="2700000" algn="tl">
                    <a:srgbClr val="000000">
                      <a:alpha val="43137"/>
                    </a:srgbClr>
                  </a:outerShdw>
                </a:effectLst>
                <a:latin typeface="Lato"/>
              </a:rPr>
              <a:t>Solvency Indicators</a:t>
            </a:r>
          </a:p>
        </p:txBody>
      </p:sp>
    </p:spTree>
    <p:extLst>
      <p:ext uri="{BB962C8B-B14F-4D97-AF65-F5344CB8AC3E}">
        <p14:creationId xmlns:p14="http://schemas.microsoft.com/office/powerpoint/2010/main" val="1262081560"/>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a:xfrm>
            <a:off x="717630" y="1347128"/>
            <a:ext cx="10035251" cy="4424174"/>
          </a:xfrm>
        </p:spPr>
        <p:txBody>
          <a:bodyPr/>
          <a:lstStyle/>
          <a:p>
            <a:pPr marL="685800" indent="-685800">
              <a:buClr>
                <a:schemeClr val="tx1"/>
              </a:buClr>
              <a:buFont typeface="+mj-lt"/>
              <a:buAutoNum type="arabicPeriod" startAt="12"/>
              <a:defRPr/>
            </a:pPr>
            <a:r>
              <a:rPr lang="en-US" sz="2400" dirty="0"/>
              <a:t>Was the debt per $100 of assessed property value ratio sufficient to support future debt repayments?	</a:t>
            </a:r>
            <a:br>
              <a:rPr lang="en-US" sz="2400" dirty="0"/>
            </a:br>
            <a:r>
              <a:rPr lang="en-US" sz="2400" b="1" i="1" dirty="0">
                <a:solidFill>
                  <a:srgbClr val="67A721"/>
                </a:solidFill>
              </a:rPr>
              <a:t>8 out of 10 points. District’s debt per $100 of assessed property value ratio is 4.3753.</a:t>
            </a:r>
            <a:endParaRPr lang="en-US" sz="2400" b="1" dirty="0">
              <a:solidFill>
                <a:srgbClr val="67A721"/>
              </a:solidFill>
            </a:endParaRPr>
          </a:p>
          <a:p>
            <a:pPr marL="685800" indent="-685800">
              <a:buClr>
                <a:schemeClr val="tx1"/>
              </a:buClr>
              <a:buFont typeface="+mj-lt"/>
              <a:buAutoNum type="arabicPeriod" startAt="13"/>
              <a:defRPr/>
            </a:pPr>
            <a:r>
              <a:rPr lang="en-US" sz="2400" dirty="0"/>
              <a:t>Was the school district's administrative cost ratio equal to or less than the threshold ratio?	</a:t>
            </a:r>
            <a:br>
              <a:rPr lang="en-US" sz="2400" dirty="0"/>
            </a:br>
            <a:r>
              <a:rPr lang="en-US" sz="2400" b="1" i="1" dirty="0">
                <a:solidFill>
                  <a:srgbClr val="67A721"/>
                </a:solidFill>
              </a:rPr>
              <a:t>8 out of 10 points. District Administrative Cost Ratio is 8.82%.</a:t>
            </a:r>
            <a:endParaRPr lang="en-US" sz="2400" b="1" dirty="0">
              <a:solidFill>
                <a:srgbClr val="67A721"/>
              </a:solidFill>
            </a:endParaRPr>
          </a:p>
          <a:p>
            <a:pPr marL="685800" indent="-685800">
              <a:buClr>
                <a:schemeClr val="tx1"/>
              </a:buClr>
              <a:buFont typeface="+mj-lt"/>
              <a:buAutoNum type="arabicPeriod" startAt="14"/>
              <a:defRPr/>
            </a:pPr>
            <a:r>
              <a:rPr lang="en-US" sz="2400" dirty="0"/>
              <a:t>Did the school district not have a 15 percent decline in the students to staff ratio over 3 years (total enrollment to total staff)? If the student enrollment did not decrease, the school district will automatically pass this indicator.	</a:t>
            </a:r>
            <a:br>
              <a:rPr lang="en-US" sz="2400" dirty="0"/>
            </a:br>
            <a:r>
              <a:rPr lang="en-US" sz="2400" b="1" i="1" dirty="0">
                <a:solidFill>
                  <a:srgbClr val="67A721"/>
                </a:solidFill>
              </a:rPr>
              <a:t>Indicator is not being evaluated this year. All districts get 10 points.</a:t>
            </a:r>
            <a:endParaRPr lang="en-US" sz="2400" b="1" dirty="0">
              <a:solidFill>
                <a:srgbClr val="67A721"/>
              </a:solidFill>
            </a:endParaRPr>
          </a:p>
          <a:p>
            <a:pPr marL="685800" indent="-685800">
              <a:buNone/>
              <a:defRPr/>
            </a:pPr>
            <a:r>
              <a:rPr lang="en-US" sz="2400" i="1" dirty="0">
                <a:solidFill>
                  <a:srgbClr val="FF0000"/>
                </a:solidFill>
              </a:rPr>
              <a:t>	</a:t>
            </a:r>
            <a:endParaRPr lang="en-US" dirty="0"/>
          </a:p>
          <a:p>
            <a:pPr marL="0" indent="0">
              <a:buNone/>
              <a:defRPr/>
            </a:pPr>
            <a:endParaRPr lang="en-US" dirty="0"/>
          </a:p>
          <a:p>
            <a:pPr marL="533400" indent="-533400">
              <a:buNone/>
              <a:defRPr/>
            </a:pPr>
            <a:endParaRPr lang="en-US" sz="2400" b="1" i="1" dirty="0">
              <a:solidFill>
                <a:srgbClr val="FF0000"/>
              </a:solidFill>
              <a:effectLst>
                <a:outerShdw blurRad="38100" dist="38100" dir="2700000" algn="tl">
                  <a:srgbClr val="C0C0C0"/>
                </a:outerShdw>
              </a:effectLst>
            </a:endParaRPr>
          </a:p>
        </p:txBody>
      </p:sp>
      <p:sp>
        <p:nvSpPr>
          <p:cNvPr id="4" name="Footer Placeholder 3"/>
          <p:cNvSpPr>
            <a:spLocks noGrp="1"/>
          </p:cNvSpPr>
          <p:nvPr>
            <p:ph type="ftr" sz="quarter" idx="11"/>
          </p:nvPr>
        </p:nvSpPr>
        <p:spPr/>
        <p:txBody>
          <a:bodyPr/>
          <a:lstStyle/>
          <a:p>
            <a:pPr>
              <a:defRPr/>
            </a:pPr>
            <a:r>
              <a:rPr lang="en-US" dirty="0"/>
              <a:t>6</a:t>
            </a:r>
          </a:p>
        </p:txBody>
      </p:sp>
      <p:sp>
        <p:nvSpPr>
          <p:cNvPr id="2" name="TextBox 1">
            <a:extLst>
              <a:ext uri="{FF2B5EF4-FFF2-40B4-BE49-F238E27FC236}">
                <a16:creationId xmlns:a16="http://schemas.microsoft.com/office/drawing/2014/main" id="{5B51EF2E-5C78-408B-9BB6-4C5BD50BC65B}"/>
              </a:ext>
            </a:extLst>
          </p:cNvPr>
          <p:cNvSpPr txBox="1"/>
          <p:nvPr/>
        </p:nvSpPr>
        <p:spPr>
          <a:xfrm>
            <a:off x="2386313" y="423798"/>
            <a:ext cx="6697884" cy="923330"/>
          </a:xfrm>
          <a:prstGeom prst="rect">
            <a:avLst/>
          </a:prstGeom>
          <a:noFill/>
        </p:spPr>
        <p:txBody>
          <a:bodyPr wrap="square" rtlCol="0">
            <a:spAutoFit/>
          </a:bodyPr>
          <a:lstStyle/>
          <a:p>
            <a:pPr algn="ctr"/>
            <a:r>
              <a:rPr lang="en-US" sz="5400" b="1" dirty="0">
                <a:solidFill>
                  <a:srgbClr val="7FCB28"/>
                </a:solidFill>
                <a:effectLst>
                  <a:outerShdw blurRad="38100" dist="38100" dir="2700000" algn="tl">
                    <a:srgbClr val="000000">
                      <a:alpha val="43137"/>
                    </a:srgbClr>
                  </a:outerShdw>
                </a:effectLst>
                <a:latin typeface="Lato"/>
              </a:rPr>
              <a:t>Solvency Indicators</a:t>
            </a:r>
          </a:p>
        </p:txBody>
      </p:sp>
    </p:spTree>
    <p:extLst>
      <p:ext uri="{BB962C8B-B14F-4D97-AF65-F5344CB8AC3E}">
        <p14:creationId xmlns:p14="http://schemas.microsoft.com/office/powerpoint/2010/main" val="4211020736"/>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a:xfrm>
            <a:off x="717630" y="1671219"/>
            <a:ext cx="10035251" cy="4424174"/>
          </a:xfrm>
        </p:spPr>
        <p:txBody>
          <a:bodyPr/>
          <a:lstStyle/>
          <a:p>
            <a:pPr marL="685800" indent="-685800">
              <a:buClr>
                <a:schemeClr val="tx1"/>
              </a:buClr>
              <a:buFont typeface="+mj-lt"/>
              <a:buAutoNum type="arabicPeriod" startAt="15"/>
              <a:defRPr/>
            </a:pPr>
            <a:r>
              <a:rPr lang="en-US" sz="2400" dirty="0"/>
              <a:t>Was the school district's ADA within the allotted range of the district's biennial pupil projection(s) submitted to TEA?	</a:t>
            </a:r>
            <a:br>
              <a:rPr lang="en-US" sz="2400" dirty="0"/>
            </a:br>
            <a:r>
              <a:rPr lang="en-US" sz="2400" b="1" i="1" dirty="0">
                <a:solidFill>
                  <a:srgbClr val="67A721"/>
                </a:solidFill>
              </a:rPr>
              <a:t>Indicator is not being evaluated this year. All districts get 5 points unless they failed to submit or approve ADA projections. </a:t>
            </a:r>
          </a:p>
          <a:p>
            <a:pPr marL="685800" indent="-685800">
              <a:buClr>
                <a:schemeClr val="tx1"/>
              </a:buClr>
              <a:buFont typeface="+mj-lt"/>
              <a:buAutoNum type="arabicPeriod" startAt="15"/>
              <a:defRPr/>
            </a:pPr>
            <a:endParaRPr lang="en-US" sz="1600" dirty="0"/>
          </a:p>
          <a:p>
            <a:pPr marL="685800" indent="-685800">
              <a:buClr>
                <a:schemeClr val="tx1"/>
              </a:buClr>
              <a:buFont typeface="+mj-lt"/>
              <a:buAutoNum type="arabicPeriod" startAt="15"/>
              <a:defRPr/>
            </a:pPr>
            <a:r>
              <a:rPr lang="en-US" sz="2400" dirty="0"/>
              <a:t>Did the comparison of Public Education Information Management System (PEIMS) data to like information in the school district's AFR result in a total variance of less than 3 percent of all expenditures by function?	</a:t>
            </a:r>
            <a:br>
              <a:rPr lang="en-US" sz="2400" dirty="0"/>
            </a:br>
            <a:r>
              <a:rPr lang="en-US" sz="2400" b="1" i="1" dirty="0">
                <a:solidFill>
                  <a:srgbClr val="67A721"/>
                </a:solidFill>
              </a:rPr>
              <a:t>Ceiling passed. Total variance of 0%</a:t>
            </a:r>
            <a:endParaRPr lang="en-US" sz="2400" b="1" dirty="0">
              <a:solidFill>
                <a:srgbClr val="67A721"/>
              </a:solidFill>
            </a:endParaRPr>
          </a:p>
          <a:p>
            <a:pPr marL="685800" indent="-685800">
              <a:buNone/>
              <a:defRPr/>
            </a:pPr>
            <a:r>
              <a:rPr lang="en-US" sz="2400" i="1" dirty="0">
                <a:solidFill>
                  <a:srgbClr val="FF0000"/>
                </a:solidFill>
              </a:rPr>
              <a:t>	</a:t>
            </a:r>
            <a:endParaRPr lang="en-US" dirty="0"/>
          </a:p>
          <a:p>
            <a:pPr marL="0" indent="0">
              <a:buNone/>
              <a:defRPr/>
            </a:pPr>
            <a:endParaRPr lang="en-US" dirty="0"/>
          </a:p>
          <a:p>
            <a:pPr marL="533400" indent="-533400">
              <a:buNone/>
              <a:defRPr/>
            </a:pPr>
            <a:endParaRPr lang="en-US" sz="2400" b="1" i="1" dirty="0">
              <a:solidFill>
                <a:srgbClr val="FF0000"/>
              </a:solidFill>
              <a:effectLst>
                <a:outerShdw blurRad="38100" dist="38100" dir="2700000" algn="tl">
                  <a:srgbClr val="C0C0C0"/>
                </a:outerShdw>
              </a:effectLst>
            </a:endParaRPr>
          </a:p>
        </p:txBody>
      </p:sp>
      <p:sp>
        <p:nvSpPr>
          <p:cNvPr id="4" name="Footer Placeholder 3"/>
          <p:cNvSpPr>
            <a:spLocks noGrp="1"/>
          </p:cNvSpPr>
          <p:nvPr>
            <p:ph type="ftr" sz="quarter" idx="11"/>
          </p:nvPr>
        </p:nvSpPr>
        <p:spPr/>
        <p:txBody>
          <a:bodyPr/>
          <a:lstStyle/>
          <a:p>
            <a:pPr>
              <a:defRPr/>
            </a:pPr>
            <a:r>
              <a:rPr lang="en-US" dirty="0"/>
              <a:t>6</a:t>
            </a:r>
          </a:p>
        </p:txBody>
      </p:sp>
      <p:sp>
        <p:nvSpPr>
          <p:cNvPr id="2" name="TextBox 1">
            <a:extLst>
              <a:ext uri="{FF2B5EF4-FFF2-40B4-BE49-F238E27FC236}">
                <a16:creationId xmlns:a16="http://schemas.microsoft.com/office/drawing/2014/main" id="{5B51EF2E-5C78-408B-9BB6-4C5BD50BC65B}"/>
              </a:ext>
            </a:extLst>
          </p:cNvPr>
          <p:cNvSpPr txBox="1"/>
          <p:nvPr/>
        </p:nvSpPr>
        <p:spPr>
          <a:xfrm>
            <a:off x="2386313" y="423798"/>
            <a:ext cx="6697884" cy="923330"/>
          </a:xfrm>
          <a:prstGeom prst="rect">
            <a:avLst/>
          </a:prstGeom>
          <a:noFill/>
        </p:spPr>
        <p:txBody>
          <a:bodyPr wrap="square" rtlCol="0">
            <a:spAutoFit/>
          </a:bodyPr>
          <a:lstStyle/>
          <a:p>
            <a:pPr algn="ctr"/>
            <a:r>
              <a:rPr lang="en-US" sz="5400" b="1" dirty="0">
                <a:solidFill>
                  <a:srgbClr val="7FCB28"/>
                </a:solidFill>
                <a:effectLst>
                  <a:outerShdw blurRad="38100" dist="38100" dir="2700000" algn="tl">
                    <a:srgbClr val="000000">
                      <a:alpha val="43137"/>
                    </a:srgbClr>
                  </a:outerShdw>
                </a:effectLst>
                <a:latin typeface="Lato"/>
              </a:rPr>
              <a:t>Solvency Indicators</a:t>
            </a:r>
          </a:p>
        </p:txBody>
      </p:sp>
    </p:spTree>
    <p:extLst>
      <p:ext uri="{BB962C8B-B14F-4D97-AF65-F5344CB8AC3E}">
        <p14:creationId xmlns:p14="http://schemas.microsoft.com/office/powerpoint/2010/main" val="2176570212"/>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a:xfrm>
            <a:off x="717630" y="1347128"/>
            <a:ext cx="10035251" cy="4424174"/>
          </a:xfrm>
        </p:spPr>
        <p:txBody>
          <a:bodyPr/>
          <a:lstStyle/>
          <a:p>
            <a:pPr marL="685800" indent="-685800">
              <a:buClr>
                <a:schemeClr val="tx1"/>
              </a:buClr>
              <a:buFont typeface="+mj-lt"/>
              <a:buAutoNum type="arabicPeriod" startAt="17"/>
              <a:defRPr/>
            </a:pPr>
            <a:r>
              <a:rPr lang="en-US" sz="2400" dirty="0"/>
              <a:t>Did the external independent auditor report that the AFR was free of any instance(s) of material weaknesses in internal controls over financial reporting and compliance for local, state, or federal funds?</a:t>
            </a:r>
            <a:br>
              <a:rPr lang="en-US" sz="2400" dirty="0"/>
            </a:br>
            <a:r>
              <a:rPr lang="en-US" sz="2400" b="1" i="1" dirty="0">
                <a:solidFill>
                  <a:srgbClr val="67A721"/>
                </a:solidFill>
              </a:rPr>
              <a:t>Passed</a:t>
            </a:r>
            <a:r>
              <a:rPr lang="en-US" sz="2400" b="1" i="1" dirty="0">
                <a:solidFill>
                  <a:srgbClr val="FF0000"/>
                </a:solidFill>
              </a:rPr>
              <a:t> </a:t>
            </a:r>
          </a:p>
          <a:p>
            <a:pPr marL="685800" indent="-685800">
              <a:buClr>
                <a:schemeClr val="tx1"/>
              </a:buClr>
              <a:buFont typeface="+mj-lt"/>
              <a:buAutoNum type="arabicPeriod" startAt="17"/>
              <a:defRPr/>
            </a:pPr>
            <a:endParaRPr lang="en-US" sz="1100" b="1" dirty="0"/>
          </a:p>
          <a:p>
            <a:pPr marL="685800" indent="-685800">
              <a:buClr>
                <a:schemeClr val="tx1"/>
              </a:buClr>
              <a:buFont typeface="+mj-lt"/>
              <a:buAutoNum type="arabicPeriod" startAt="18"/>
              <a:defRPr/>
            </a:pPr>
            <a:r>
              <a:rPr lang="en-US" sz="2400" dirty="0"/>
              <a:t>Did the external independent auditor indicate the AFR was free of any instance(s) of material noncompliance for grants, contracts, and laws related to local, state, or federal funds?	</a:t>
            </a:r>
            <a:br>
              <a:rPr lang="en-US" sz="2400" dirty="0"/>
            </a:br>
            <a:r>
              <a:rPr lang="en-US" sz="2400" b="1" i="1" dirty="0">
                <a:solidFill>
                  <a:srgbClr val="67A721"/>
                </a:solidFill>
              </a:rPr>
              <a:t>10 out of 10 points. </a:t>
            </a:r>
            <a:endParaRPr lang="en-US" b="1" dirty="0">
              <a:solidFill>
                <a:srgbClr val="67A721"/>
              </a:solidFill>
            </a:endParaRPr>
          </a:p>
          <a:p>
            <a:pPr marL="533400" indent="-533400">
              <a:buNone/>
              <a:defRPr/>
            </a:pPr>
            <a:endParaRPr lang="en-US" sz="2400" b="1" i="1" dirty="0">
              <a:solidFill>
                <a:srgbClr val="FF0000"/>
              </a:solidFill>
              <a:effectLst>
                <a:outerShdw blurRad="38100" dist="38100" dir="2700000" algn="tl">
                  <a:srgbClr val="C0C0C0"/>
                </a:outerShdw>
              </a:effectLst>
            </a:endParaRPr>
          </a:p>
        </p:txBody>
      </p:sp>
      <p:sp>
        <p:nvSpPr>
          <p:cNvPr id="4" name="Footer Placeholder 3"/>
          <p:cNvSpPr>
            <a:spLocks noGrp="1"/>
          </p:cNvSpPr>
          <p:nvPr>
            <p:ph type="ftr" sz="quarter" idx="11"/>
          </p:nvPr>
        </p:nvSpPr>
        <p:spPr/>
        <p:txBody>
          <a:bodyPr/>
          <a:lstStyle/>
          <a:p>
            <a:pPr>
              <a:defRPr/>
            </a:pPr>
            <a:r>
              <a:rPr lang="en-US" dirty="0"/>
              <a:t>6</a:t>
            </a:r>
          </a:p>
        </p:txBody>
      </p:sp>
      <p:sp>
        <p:nvSpPr>
          <p:cNvPr id="2" name="TextBox 1">
            <a:extLst>
              <a:ext uri="{FF2B5EF4-FFF2-40B4-BE49-F238E27FC236}">
                <a16:creationId xmlns:a16="http://schemas.microsoft.com/office/drawing/2014/main" id="{5B51EF2E-5C78-408B-9BB6-4C5BD50BC65B}"/>
              </a:ext>
            </a:extLst>
          </p:cNvPr>
          <p:cNvSpPr txBox="1"/>
          <p:nvPr/>
        </p:nvSpPr>
        <p:spPr>
          <a:xfrm>
            <a:off x="2386313" y="423798"/>
            <a:ext cx="6697884" cy="923330"/>
          </a:xfrm>
          <a:prstGeom prst="rect">
            <a:avLst/>
          </a:prstGeom>
          <a:noFill/>
        </p:spPr>
        <p:txBody>
          <a:bodyPr wrap="square" rtlCol="0">
            <a:spAutoFit/>
          </a:bodyPr>
          <a:lstStyle/>
          <a:p>
            <a:pPr algn="ctr"/>
            <a:r>
              <a:rPr lang="en-US" sz="5400" b="1" dirty="0">
                <a:solidFill>
                  <a:srgbClr val="7FCB28"/>
                </a:solidFill>
                <a:effectLst>
                  <a:outerShdw blurRad="38100" dist="38100" dir="2700000" algn="tl">
                    <a:srgbClr val="000000">
                      <a:alpha val="43137"/>
                    </a:srgbClr>
                  </a:outerShdw>
                </a:effectLst>
                <a:latin typeface="Lato"/>
              </a:rPr>
              <a:t>Solvency Indicators</a:t>
            </a:r>
          </a:p>
        </p:txBody>
      </p:sp>
    </p:spTree>
    <p:extLst>
      <p:ext uri="{BB962C8B-B14F-4D97-AF65-F5344CB8AC3E}">
        <p14:creationId xmlns:p14="http://schemas.microsoft.com/office/powerpoint/2010/main" val="2889160709"/>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a:xfrm>
            <a:off x="717630" y="1347128"/>
            <a:ext cx="10035251" cy="4424174"/>
          </a:xfrm>
        </p:spPr>
        <p:txBody>
          <a:bodyPr/>
          <a:lstStyle/>
          <a:p>
            <a:pPr marL="685800" indent="-685800">
              <a:buClr>
                <a:schemeClr val="tx1"/>
              </a:buClr>
              <a:buFont typeface="+mj-lt"/>
              <a:buAutoNum type="arabicPeriod" startAt="19"/>
              <a:defRPr/>
            </a:pPr>
            <a:r>
              <a:rPr lang="en-US" sz="2400" dirty="0"/>
              <a:t>Did the school district post the required financial information on its website in accordance with Government Code, Local Government Code, Texas Education Code, Texas Administrative Code and other statutes, laws and rules that were in effect at the school district's fiscal year end?	</a:t>
            </a:r>
            <a:br>
              <a:rPr lang="en-US" sz="2400" dirty="0"/>
            </a:br>
            <a:r>
              <a:rPr lang="en-US" sz="2400" b="1" i="1" dirty="0">
                <a:solidFill>
                  <a:srgbClr val="67A721"/>
                </a:solidFill>
              </a:rPr>
              <a:t>5 out of 5 points</a:t>
            </a:r>
          </a:p>
          <a:p>
            <a:pPr marL="685800" indent="-685800">
              <a:buClr>
                <a:schemeClr val="tx1"/>
              </a:buClr>
              <a:buFont typeface="+mj-lt"/>
              <a:buAutoNum type="arabicPeriod" startAt="20"/>
              <a:defRPr/>
            </a:pPr>
            <a:r>
              <a:rPr lang="en-US" sz="2400" dirty="0"/>
              <a:t>Did the school board members discuss the district's property values at a board meeting within 120 days before the district adopted its budget? (If the school district fails indicator 20 the maximum points and highest rating that the school district may receive is 89 points, B = Above Standard Achievement.)	</a:t>
            </a:r>
            <a:br>
              <a:rPr lang="en-US" sz="2400" dirty="0"/>
            </a:br>
            <a:r>
              <a:rPr lang="en-US" sz="2400" b="1" i="1" dirty="0">
                <a:solidFill>
                  <a:srgbClr val="67A721"/>
                </a:solidFill>
              </a:rPr>
              <a:t>Passed</a:t>
            </a:r>
          </a:p>
          <a:p>
            <a:pPr marL="685800" indent="-685800">
              <a:buNone/>
              <a:defRPr/>
            </a:pPr>
            <a:r>
              <a:rPr lang="en-US" sz="2400" i="1" dirty="0">
                <a:solidFill>
                  <a:srgbClr val="FF0000"/>
                </a:solidFill>
              </a:rPr>
              <a:t>	</a:t>
            </a:r>
            <a:endParaRPr lang="en-US" dirty="0"/>
          </a:p>
          <a:p>
            <a:pPr marL="0" indent="0">
              <a:buNone/>
              <a:defRPr/>
            </a:pPr>
            <a:endParaRPr lang="en-US" dirty="0"/>
          </a:p>
          <a:p>
            <a:pPr marL="533400" indent="-533400">
              <a:buNone/>
              <a:defRPr/>
            </a:pPr>
            <a:endParaRPr lang="en-US" sz="2400" b="1" i="1" dirty="0">
              <a:solidFill>
                <a:srgbClr val="FF0000"/>
              </a:solidFill>
              <a:effectLst>
                <a:outerShdw blurRad="38100" dist="38100" dir="2700000" algn="tl">
                  <a:srgbClr val="C0C0C0"/>
                </a:outerShdw>
              </a:effectLst>
            </a:endParaRPr>
          </a:p>
        </p:txBody>
      </p:sp>
      <p:sp>
        <p:nvSpPr>
          <p:cNvPr id="4" name="Footer Placeholder 3"/>
          <p:cNvSpPr>
            <a:spLocks noGrp="1"/>
          </p:cNvSpPr>
          <p:nvPr>
            <p:ph type="ftr" sz="quarter" idx="11"/>
          </p:nvPr>
        </p:nvSpPr>
        <p:spPr/>
        <p:txBody>
          <a:bodyPr/>
          <a:lstStyle/>
          <a:p>
            <a:pPr>
              <a:defRPr/>
            </a:pPr>
            <a:r>
              <a:rPr lang="en-US" dirty="0"/>
              <a:t>6</a:t>
            </a:r>
          </a:p>
        </p:txBody>
      </p:sp>
      <p:sp>
        <p:nvSpPr>
          <p:cNvPr id="2" name="TextBox 1">
            <a:extLst>
              <a:ext uri="{FF2B5EF4-FFF2-40B4-BE49-F238E27FC236}">
                <a16:creationId xmlns:a16="http://schemas.microsoft.com/office/drawing/2014/main" id="{5B51EF2E-5C78-408B-9BB6-4C5BD50BC65B}"/>
              </a:ext>
            </a:extLst>
          </p:cNvPr>
          <p:cNvSpPr txBox="1"/>
          <p:nvPr/>
        </p:nvSpPr>
        <p:spPr>
          <a:xfrm>
            <a:off x="2386313" y="423798"/>
            <a:ext cx="6697884" cy="923330"/>
          </a:xfrm>
          <a:prstGeom prst="rect">
            <a:avLst/>
          </a:prstGeom>
          <a:noFill/>
        </p:spPr>
        <p:txBody>
          <a:bodyPr wrap="square" rtlCol="0">
            <a:spAutoFit/>
          </a:bodyPr>
          <a:lstStyle/>
          <a:p>
            <a:pPr algn="ctr"/>
            <a:r>
              <a:rPr lang="en-US" sz="5400" b="1" dirty="0">
                <a:solidFill>
                  <a:srgbClr val="7FCB28"/>
                </a:solidFill>
                <a:effectLst>
                  <a:outerShdw blurRad="38100" dist="38100" dir="2700000" algn="tl">
                    <a:srgbClr val="000000">
                      <a:alpha val="43137"/>
                    </a:srgbClr>
                  </a:outerShdw>
                </a:effectLst>
                <a:latin typeface="Lato"/>
              </a:rPr>
              <a:t>Solvency Indicators</a:t>
            </a:r>
          </a:p>
        </p:txBody>
      </p:sp>
    </p:spTree>
    <p:extLst>
      <p:ext uri="{BB962C8B-B14F-4D97-AF65-F5344CB8AC3E}">
        <p14:creationId xmlns:p14="http://schemas.microsoft.com/office/powerpoint/2010/main" val="1205385860"/>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0" name="Text Box 4"/>
          <p:cNvSpPr txBox="1">
            <a:spLocks noChangeArrowheads="1"/>
          </p:cNvSpPr>
          <p:nvPr/>
        </p:nvSpPr>
        <p:spPr bwMode="auto">
          <a:xfrm>
            <a:off x="3105150" y="2172713"/>
            <a:ext cx="6248400" cy="1200150"/>
          </a:xfrm>
          <a:prstGeom prst="rect">
            <a:avLst/>
          </a:prstGeom>
          <a:solidFill>
            <a:srgbClr val="292562"/>
          </a:solidFill>
          <a:ln w="28575">
            <a:solidFill>
              <a:srgbClr val="6666CC"/>
            </a:solidFill>
            <a:miter lim="800000"/>
            <a:headEnd/>
            <a:tailEnd/>
          </a:ln>
        </p:spPr>
        <p:txBody>
          <a:bodyPr>
            <a:spAutoFit/>
          </a:bodyPr>
          <a:lstStyle/>
          <a:p>
            <a:pPr algn="ctr"/>
            <a:r>
              <a:rPr lang="en-US" sz="3600" dirty="0">
                <a:latin typeface="Arial Black" pitchFamily="34" charset="0"/>
              </a:rPr>
              <a:t>   </a:t>
            </a:r>
            <a:r>
              <a:rPr lang="en-US" sz="3600" dirty="0">
                <a:solidFill>
                  <a:schemeClr val="bg1"/>
                </a:solidFill>
              </a:rPr>
              <a:t>District</a:t>
            </a:r>
            <a:r>
              <a:rPr lang="en-US" sz="3600" dirty="0">
                <a:solidFill>
                  <a:schemeClr val="bg1"/>
                </a:solidFill>
                <a:latin typeface="Arial Black" pitchFamily="34" charset="0"/>
              </a:rPr>
              <a:t> </a:t>
            </a:r>
            <a:r>
              <a:rPr lang="en-US" sz="3600" dirty="0">
                <a:solidFill>
                  <a:schemeClr val="bg1"/>
                </a:solidFill>
              </a:rPr>
              <a:t>Score: 94 out of 100 possible points!</a:t>
            </a:r>
          </a:p>
        </p:txBody>
      </p:sp>
      <p:pic>
        <p:nvPicPr>
          <p:cNvPr id="234501" name="Picture 5" descr="Gestures_05.jpg">
            <a:hlinkClick r:id="rId3"/>
          </p:cNvPr>
          <p:cNvPicPr>
            <a:picLocks noGrp="1" noChangeAspect="1" noChangeArrowheads="1"/>
          </p:cNvPicPr>
          <p:nvPr>
            <p:ph idx="1"/>
          </p:nvPr>
        </p:nvPicPr>
        <p:blipFill>
          <a:blip r:embed="rId4" cstate="print"/>
          <a:srcRect/>
          <a:stretch>
            <a:fillRect/>
          </a:stretch>
        </p:blipFill>
        <p:spPr>
          <a:xfrm>
            <a:off x="7558454" y="4165600"/>
            <a:ext cx="1295400" cy="1022350"/>
          </a:xfrm>
          <a:ln w="76200" cmpd="tri">
            <a:solidFill>
              <a:schemeClr val="tx1"/>
            </a:solidFill>
          </a:ln>
        </p:spPr>
      </p:pic>
      <p:sp>
        <p:nvSpPr>
          <p:cNvPr id="234503" name="Text Box 7"/>
          <p:cNvSpPr txBox="1">
            <a:spLocks noChangeArrowheads="1"/>
          </p:cNvSpPr>
          <p:nvPr/>
        </p:nvSpPr>
        <p:spPr bwMode="auto">
          <a:xfrm>
            <a:off x="3418147" y="4125088"/>
            <a:ext cx="5702703" cy="1446550"/>
          </a:xfrm>
          <a:prstGeom prst="rect">
            <a:avLst/>
          </a:prstGeom>
          <a:noFill/>
          <a:ln w="9525">
            <a:noFill/>
            <a:miter lim="800000"/>
            <a:headEnd/>
            <a:tailEnd/>
          </a:ln>
          <a:effectLst/>
        </p:spPr>
        <p:txBody>
          <a:bodyPr wrap="square">
            <a:spAutoFit/>
          </a:bodyPr>
          <a:lstStyle/>
          <a:p>
            <a:pPr algn="ctr">
              <a:defRPr/>
            </a:pPr>
            <a:r>
              <a:rPr lang="en-US" sz="4400" dirty="0">
                <a:solidFill>
                  <a:srgbClr val="292562"/>
                </a:solidFill>
                <a:effectLst>
                  <a:outerShdw blurRad="38100" dist="38100" dir="2700000" algn="tl">
                    <a:srgbClr val="C0C0C0"/>
                  </a:outerShdw>
                </a:effectLst>
              </a:rPr>
              <a:t>Rating:</a:t>
            </a:r>
          </a:p>
          <a:p>
            <a:pPr>
              <a:defRPr/>
            </a:pPr>
            <a:r>
              <a:rPr lang="en-US" sz="4400" dirty="0">
                <a:solidFill>
                  <a:srgbClr val="67A721"/>
                </a:solidFill>
              </a:rPr>
              <a:t>Superior Achievement</a:t>
            </a:r>
            <a:endParaRPr lang="en-US" sz="6000" i="1" dirty="0">
              <a:solidFill>
                <a:srgbClr val="67A721"/>
              </a:solidFill>
              <a:effectLst>
                <a:outerShdw blurRad="38100" dist="38100" dir="2700000" algn="tl">
                  <a:srgbClr val="C0C0C0"/>
                </a:outerShdw>
              </a:effectLst>
            </a:endParaRPr>
          </a:p>
        </p:txBody>
      </p:sp>
      <p:sp>
        <p:nvSpPr>
          <p:cNvPr id="26629" name="WordArt 8"/>
          <p:cNvSpPr>
            <a:spLocks noChangeArrowheads="1" noChangeShapeType="1" noTextEdit="1"/>
          </p:cNvSpPr>
          <p:nvPr/>
        </p:nvSpPr>
        <p:spPr bwMode="auto">
          <a:xfrm>
            <a:off x="2971800" y="887088"/>
            <a:ext cx="6296025" cy="533400"/>
          </a:xfrm>
          <a:prstGeom prst="rect">
            <a:avLst/>
          </a:prstGeom>
          <a:effectLst>
            <a:outerShdw blurRad="50800" dist="50800" dir="5400000" algn="ctr" rotWithShape="0">
              <a:srgbClr val="292562"/>
            </a:outerShdw>
          </a:effec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kern="10" dirty="0">
                <a:ln w="9525">
                  <a:round/>
                  <a:headEnd/>
                  <a:tailEnd/>
                </a:ln>
                <a:solidFill>
                  <a:srgbClr val="7FCB28"/>
                </a:solidFill>
                <a:latin typeface="Arial Black"/>
              </a:rPr>
              <a:t>HOW DID GOOSE CREEK CISD RATE?</a:t>
            </a:r>
          </a:p>
        </p:txBody>
      </p:sp>
      <p:sp>
        <p:nvSpPr>
          <p:cNvPr id="4" name="Footer Placeholder 3"/>
          <p:cNvSpPr>
            <a:spLocks noGrp="1"/>
          </p:cNvSpPr>
          <p:nvPr>
            <p:ph type="ftr" sz="quarter" idx="11"/>
          </p:nvPr>
        </p:nvSpPr>
        <p:spPr/>
        <p:txBody>
          <a:bodyPr/>
          <a:lstStyle/>
          <a:p>
            <a:pPr>
              <a:defRPr/>
            </a:pPr>
            <a:r>
              <a:rPr lang="en-US" dirty="0"/>
              <a:t>14</a:t>
            </a: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type="body" idx="1"/>
          </p:nvPr>
        </p:nvSpPr>
        <p:spPr>
          <a:xfrm>
            <a:off x="2386013" y="1743075"/>
            <a:ext cx="7419975" cy="4191000"/>
          </a:xfrm>
        </p:spPr>
        <p:txBody>
          <a:bodyPr/>
          <a:lstStyle/>
          <a:p>
            <a:pPr>
              <a:spcBef>
                <a:spcPct val="60000"/>
              </a:spcBef>
            </a:pPr>
            <a:endParaRPr lang="en-US" dirty="0"/>
          </a:p>
          <a:p>
            <a:pPr>
              <a:spcBef>
                <a:spcPct val="60000"/>
              </a:spcBef>
            </a:pPr>
            <a:r>
              <a:rPr lang="en-US" dirty="0"/>
              <a:t>Adopted by TEA in response to SB 875 of the 76</a:t>
            </a:r>
            <a:r>
              <a:rPr lang="en-US" baseline="30000" dirty="0"/>
              <a:t>th</a:t>
            </a:r>
            <a:r>
              <a:rPr lang="en-US" dirty="0"/>
              <a:t> Texas Legislature in 1999</a:t>
            </a:r>
          </a:p>
          <a:p>
            <a:pPr eaLnBrk="1" hangingPunct="1">
              <a:spcBef>
                <a:spcPct val="60000"/>
              </a:spcBef>
            </a:pPr>
            <a:r>
              <a:rPr lang="en-US" dirty="0"/>
              <a:t>TEA implemented numerous changes effective over the years and continue to do so.</a:t>
            </a:r>
          </a:p>
        </p:txBody>
      </p:sp>
      <p:sp>
        <p:nvSpPr>
          <p:cNvPr id="4" name="Footer Placeholder 3"/>
          <p:cNvSpPr>
            <a:spLocks noGrp="1"/>
          </p:cNvSpPr>
          <p:nvPr>
            <p:ph type="ftr" sz="quarter" idx="11"/>
          </p:nvPr>
        </p:nvSpPr>
        <p:spPr/>
        <p:txBody>
          <a:bodyPr/>
          <a:lstStyle/>
          <a:p>
            <a:pPr>
              <a:defRPr/>
            </a:pPr>
            <a:r>
              <a:rPr lang="en-US" dirty="0"/>
              <a:t>2</a:t>
            </a:r>
          </a:p>
        </p:txBody>
      </p:sp>
      <p:sp>
        <p:nvSpPr>
          <p:cNvPr id="2" name="TextBox 1">
            <a:extLst>
              <a:ext uri="{FF2B5EF4-FFF2-40B4-BE49-F238E27FC236}">
                <a16:creationId xmlns:a16="http://schemas.microsoft.com/office/drawing/2014/main" id="{A8887F60-B441-49A9-86A8-DE7B25312776}"/>
              </a:ext>
            </a:extLst>
          </p:cNvPr>
          <p:cNvSpPr txBox="1"/>
          <p:nvPr/>
        </p:nvSpPr>
        <p:spPr>
          <a:xfrm>
            <a:off x="5026861" y="973634"/>
            <a:ext cx="2138278" cy="769441"/>
          </a:xfrm>
          <a:prstGeom prst="rect">
            <a:avLst/>
          </a:prstGeom>
          <a:noFill/>
        </p:spPr>
        <p:txBody>
          <a:bodyPr wrap="none" rtlCol="0">
            <a:spAutoFit/>
          </a:bodyPr>
          <a:lstStyle/>
          <a:p>
            <a:r>
              <a:rPr lang="en-US" sz="4400" b="1" dirty="0">
                <a:solidFill>
                  <a:srgbClr val="7FCB28"/>
                </a:solidFill>
                <a:effectLst>
                  <a:outerShdw blurRad="38100" dist="38100" dir="2700000" algn="tl">
                    <a:srgbClr val="000000">
                      <a:alpha val="43137"/>
                    </a:srgbClr>
                  </a:outerShdw>
                </a:effectLst>
                <a:latin typeface="Lato"/>
              </a:rPr>
              <a:t>History</a:t>
            </a: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Schools                   1rstKit_01_35655336"/>
          <p:cNvPicPr>
            <a:picLocks noChangeAspect="1" noChangeArrowheads="1"/>
          </p:cNvPicPr>
          <p:nvPr/>
        </p:nvPicPr>
        <p:blipFill>
          <a:blip r:embed="rId3" cstate="print"/>
          <a:srcRect/>
          <a:stretch>
            <a:fillRect/>
          </a:stretch>
        </p:blipFill>
        <p:spPr bwMode="auto">
          <a:xfrm>
            <a:off x="4381500" y="3257551"/>
            <a:ext cx="3429000" cy="1558925"/>
          </a:xfrm>
          <a:prstGeom prst="rect">
            <a:avLst/>
          </a:prstGeom>
          <a:noFill/>
          <a:ln w="9525">
            <a:noFill/>
            <a:miter lim="800000"/>
            <a:headEnd/>
            <a:tailEnd/>
          </a:ln>
        </p:spPr>
      </p:pic>
      <p:sp>
        <p:nvSpPr>
          <p:cNvPr id="5" name="WordArt 3"/>
          <p:cNvSpPr>
            <a:spLocks noChangeArrowheads="1" noChangeShapeType="1" noTextEdit="1"/>
          </p:cNvSpPr>
          <p:nvPr/>
        </p:nvSpPr>
        <p:spPr bwMode="auto">
          <a:xfrm>
            <a:off x="4381499" y="1943100"/>
            <a:ext cx="3428999" cy="762000"/>
          </a:xfrm>
          <a:prstGeom prst="rect">
            <a:avLst/>
          </a:prstGeom>
          <a:effectLst>
            <a:outerShdw blurRad="50800" dist="50800" dir="5400000" algn="ctr" rotWithShape="0">
              <a:srgbClr val="292562"/>
            </a:outerShdw>
          </a:effec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kern="10" dirty="0">
                <a:ln w="9525">
                  <a:round/>
                  <a:headEnd/>
                  <a:tailEnd/>
                </a:ln>
                <a:solidFill>
                  <a:srgbClr val="7FCB28"/>
                </a:solidFill>
              </a:rPr>
              <a:t>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type="body" idx="1"/>
          </p:nvPr>
        </p:nvSpPr>
        <p:spPr>
          <a:xfrm>
            <a:off x="2386013" y="1743075"/>
            <a:ext cx="7419975" cy="4191000"/>
          </a:xfrm>
        </p:spPr>
        <p:txBody>
          <a:bodyPr/>
          <a:lstStyle/>
          <a:p>
            <a:pPr>
              <a:spcBef>
                <a:spcPct val="60000"/>
              </a:spcBef>
            </a:pPr>
            <a:r>
              <a:rPr lang="en-US" dirty="0"/>
              <a:t>Primary goal to achieve quality performance in the management of school district’s </a:t>
            </a:r>
            <a:r>
              <a:rPr lang="en-US" u="sng" dirty="0"/>
              <a:t>financial</a:t>
            </a:r>
            <a:r>
              <a:rPr lang="en-US" dirty="0"/>
              <a:t> resources</a:t>
            </a:r>
          </a:p>
          <a:p>
            <a:pPr eaLnBrk="1" hangingPunct="1">
              <a:spcBef>
                <a:spcPct val="60000"/>
              </a:spcBef>
            </a:pPr>
            <a:r>
              <a:rPr lang="en-US" dirty="0"/>
              <a:t>Expands the public education accountability system in Texas to include Financial Services</a:t>
            </a:r>
          </a:p>
          <a:p>
            <a:pPr eaLnBrk="1" hangingPunct="1">
              <a:spcBef>
                <a:spcPct val="60000"/>
              </a:spcBef>
            </a:pPr>
            <a:r>
              <a:rPr lang="en-US" dirty="0"/>
              <a:t>Assure the maximum allocation of resources for direct instructional purposes</a:t>
            </a:r>
          </a:p>
        </p:txBody>
      </p:sp>
      <p:sp>
        <p:nvSpPr>
          <p:cNvPr id="4" name="Footer Placeholder 3"/>
          <p:cNvSpPr>
            <a:spLocks noGrp="1"/>
          </p:cNvSpPr>
          <p:nvPr>
            <p:ph type="ftr" sz="quarter" idx="11"/>
          </p:nvPr>
        </p:nvSpPr>
        <p:spPr/>
        <p:txBody>
          <a:bodyPr/>
          <a:lstStyle/>
          <a:p>
            <a:pPr>
              <a:defRPr/>
            </a:pPr>
            <a:r>
              <a:rPr lang="en-US" dirty="0"/>
              <a:t>2</a:t>
            </a:r>
          </a:p>
        </p:txBody>
      </p:sp>
      <p:sp>
        <p:nvSpPr>
          <p:cNvPr id="2" name="TextBox 1">
            <a:extLst>
              <a:ext uri="{FF2B5EF4-FFF2-40B4-BE49-F238E27FC236}">
                <a16:creationId xmlns:a16="http://schemas.microsoft.com/office/drawing/2014/main" id="{71EF04B0-4582-4DF1-92CE-EA37E795402F}"/>
              </a:ext>
            </a:extLst>
          </p:cNvPr>
          <p:cNvSpPr txBox="1"/>
          <p:nvPr/>
        </p:nvSpPr>
        <p:spPr>
          <a:xfrm>
            <a:off x="4924044" y="715580"/>
            <a:ext cx="2343911" cy="769441"/>
          </a:xfrm>
          <a:prstGeom prst="rect">
            <a:avLst/>
          </a:prstGeom>
          <a:noFill/>
        </p:spPr>
        <p:txBody>
          <a:bodyPr wrap="none" rtlCol="0">
            <a:spAutoFit/>
          </a:bodyPr>
          <a:lstStyle/>
          <a:p>
            <a:r>
              <a:rPr lang="en-US" sz="4400" b="1" dirty="0">
                <a:solidFill>
                  <a:srgbClr val="7FCB28"/>
                </a:solidFill>
                <a:effectLst>
                  <a:outerShdw blurRad="38100" dist="38100" dir="2700000" algn="tl">
                    <a:srgbClr val="000000">
                      <a:alpha val="43137"/>
                    </a:srgbClr>
                  </a:outerShdw>
                </a:effectLst>
                <a:latin typeface="Lato"/>
              </a:rPr>
              <a:t>Purpose</a:t>
            </a:r>
          </a:p>
        </p:txBody>
      </p:sp>
    </p:spTree>
    <p:extLst>
      <p:ext uri="{BB962C8B-B14F-4D97-AF65-F5344CB8AC3E}">
        <p14:creationId xmlns:p14="http://schemas.microsoft.com/office/powerpoint/2010/main" val="158829994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type="body" idx="1"/>
          </p:nvPr>
        </p:nvSpPr>
        <p:spPr>
          <a:xfrm>
            <a:off x="2286000" y="2009775"/>
            <a:ext cx="7620000" cy="3505200"/>
          </a:xfrm>
        </p:spPr>
        <p:txBody>
          <a:bodyPr/>
          <a:lstStyle/>
          <a:p>
            <a:pPr eaLnBrk="1" hangingPunct="1">
              <a:spcBef>
                <a:spcPct val="35000"/>
              </a:spcBef>
            </a:pPr>
            <a:r>
              <a:rPr lang="en-US" sz="2400" dirty="0"/>
              <a:t>House Bill 5, Section 49, 83rd Texas Legislature amended Section 39.082 Texas Education Code (TEC), Public School System Accountability, to address in part, the future financial solvency of school districts</a:t>
            </a:r>
          </a:p>
          <a:p>
            <a:pPr eaLnBrk="1" hangingPunct="1">
              <a:spcBef>
                <a:spcPct val="35000"/>
              </a:spcBef>
            </a:pPr>
            <a:r>
              <a:rPr lang="en-US" sz="2400" dirty="0"/>
              <a:t>Under the statute and adopted rules, TEA will take into consideration a district’s School FIRST rating when assigning a final accreditation status.</a:t>
            </a:r>
          </a:p>
        </p:txBody>
      </p:sp>
      <p:sp>
        <p:nvSpPr>
          <p:cNvPr id="4" name="Footer Placeholder 3"/>
          <p:cNvSpPr>
            <a:spLocks noGrp="1"/>
          </p:cNvSpPr>
          <p:nvPr>
            <p:ph type="ftr" sz="quarter" idx="11"/>
          </p:nvPr>
        </p:nvSpPr>
        <p:spPr/>
        <p:txBody>
          <a:bodyPr/>
          <a:lstStyle/>
          <a:p>
            <a:pPr>
              <a:defRPr/>
            </a:pPr>
            <a:r>
              <a:rPr lang="en-US" dirty="0"/>
              <a:t>4</a:t>
            </a:r>
          </a:p>
        </p:txBody>
      </p:sp>
      <p:sp>
        <p:nvSpPr>
          <p:cNvPr id="2" name="TextBox 1">
            <a:extLst>
              <a:ext uri="{FF2B5EF4-FFF2-40B4-BE49-F238E27FC236}">
                <a16:creationId xmlns:a16="http://schemas.microsoft.com/office/drawing/2014/main" id="{B654E61E-F469-4C23-9902-7F5F7A37C2AA}"/>
              </a:ext>
            </a:extLst>
          </p:cNvPr>
          <p:cNvSpPr txBox="1"/>
          <p:nvPr/>
        </p:nvSpPr>
        <p:spPr>
          <a:xfrm>
            <a:off x="3033366" y="963335"/>
            <a:ext cx="6125267" cy="1046440"/>
          </a:xfrm>
          <a:prstGeom prst="rect">
            <a:avLst/>
          </a:prstGeom>
          <a:noFill/>
        </p:spPr>
        <p:txBody>
          <a:bodyPr wrap="none" rtlCol="0">
            <a:spAutoFit/>
          </a:bodyPr>
          <a:lstStyle/>
          <a:p>
            <a:r>
              <a:rPr lang="en-US" sz="4400" b="1" kern="10" spc="-90" dirty="0">
                <a:ln w="9525">
                  <a:round/>
                  <a:headEnd/>
                  <a:tailEnd/>
                </a:ln>
                <a:solidFill>
                  <a:srgbClr val="7FCB28"/>
                </a:solidFill>
                <a:effectLst>
                  <a:outerShdw blurRad="38100" dist="38100" dir="2700000" algn="tl">
                    <a:srgbClr val="000000">
                      <a:alpha val="43137"/>
                    </a:srgbClr>
                  </a:outerShdw>
                </a:effectLst>
                <a:latin typeface="Lato"/>
              </a:rPr>
              <a:t>School FIRST Transition</a:t>
            </a:r>
          </a:p>
          <a:p>
            <a:endParaRPr lang="en-US" dirty="0"/>
          </a:p>
        </p:txBody>
      </p:sp>
    </p:spTree>
    <p:extLst>
      <p:ext uri="{BB962C8B-B14F-4D97-AF65-F5344CB8AC3E}">
        <p14:creationId xmlns:p14="http://schemas.microsoft.com/office/powerpoint/2010/main" val="53561200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type="body" idx="1"/>
          </p:nvPr>
        </p:nvSpPr>
        <p:spPr>
          <a:xfrm>
            <a:off x="2644815" y="2131670"/>
            <a:ext cx="7620000" cy="3733800"/>
          </a:xfrm>
        </p:spPr>
        <p:txBody>
          <a:bodyPr/>
          <a:lstStyle/>
          <a:p>
            <a:pPr eaLnBrk="1" hangingPunct="1">
              <a:spcBef>
                <a:spcPct val="35000"/>
              </a:spcBef>
            </a:pPr>
            <a:r>
              <a:rPr lang="en-US" sz="3000" dirty="0"/>
              <a:t>Assess the quality of financial management in Texas public schools.</a:t>
            </a:r>
          </a:p>
          <a:p>
            <a:pPr eaLnBrk="1" hangingPunct="1">
              <a:spcBef>
                <a:spcPct val="35000"/>
              </a:spcBef>
            </a:pPr>
            <a:r>
              <a:rPr lang="en-US" sz="3000" dirty="0"/>
              <a:t>Fairly evaluate the quality of financial management decisions.</a:t>
            </a:r>
          </a:p>
          <a:p>
            <a:pPr eaLnBrk="1" hangingPunct="1">
              <a:spcBef>
                <a:spcPct val="35000"/>
              </a:spcBef>
            </a:pPr>
            <a:r>
              <a:rPr lang="en-US" sz="3000" dirty="0"/>
              <a:t>Openly report results to the general public.</a:t>
            </a:r>
          </a:p>
        </p:txBody>
      </p:sp>
      <p:sp>
        <p:nvSpPr>
          <p:cNvPr id="4" name="Footer Placeholder 3"/>
          <p:cNvSpPr>
            <a:spLocks noGrp="1"/>
          </p:cNvSpPr>
          <p:nvPr>
            <p:ph type="ftr" sz="quarter" idx="11"/>
          </p:nvPr>
        </p:nvSpPr>
        <p:spPr/>
        <p:txBody>
          <a:bodyPr/>
          <a:lstStyle/>
          <a:p>
            <a:pPr>
              <a:defRPr/>
            </a:pPr>
            <a:r>
              <a:rPr lang="en-US" dirty="0"/>
              <a:t>3</a:t>
            </a:r>
          </a:p>
        </p:txBody>
      </p:sp>
      <p:sp>
        <p:nvSpPr>
          <p:cNvPr id="2" name="TextBox 1">
            <a:extLst>
              <a:ext uri="{FF2B5EF4-FFF2-40B4-BE49-F238E27FC236}">
                <a16:creationId xmlns:a16="http://schemas.microsoft.com/office/drawing/2014/main" id="{9F9951A0-F1DB-47B8-A968-9E5D77279A70}"/>
              </a:ext>
            </a:extLst>
          </p:cNvPr>
          <p:cNvSpPr txBox="1"/>
          <p:nvPr/>
        </p:nvSpPr>
        <p:spPr>
          <a:xfrm>
            <a:off x="4687954" y="760227"/>
            <a:ext cx="2816092" cy="769441"/>
          </a:xfrm>
          <a:prstGeom prst="rect">
            <a:avLst/>
          </a:prstGeom>
          <a:noFill/>
        </p:spPr>
        <p:txBody>
          <a:bodyPr wrap="none" rtlCol="0">
            <a:spAutoFit/>
          </a:bodyPr>
          <a:lstStyle/>
          <a:p>
            <a:r>
              <a:rPr lang="en-US" sz="4400" b="1" kern="10" spc="-90" dirty="0">
                <a:ln w="9525">
                  <a:round/>
                  <a:headEnd/>
                  <a:tailEnd/>
                </a:ln>
                <a:solidFill>
                  <a:srgbClr val="7FCB28"/>
                </a:solidFill>
                <a:effectLst>
                  <a:outerShdw blurRad="38100" dist="38100" dir="2700000" algn="tl">
                    <a:srgbClr val="000000">
                      <a:alpha val="43137"/>
                    </a:srgbClr>
                  </a:outerShdw>
                </a:effectLst>
                <a:latin typeface="Lato"/>
              </a:rPr>
              <a:t>Objectives</a:t>
            </a:r>
            <a:endParaRPr lang="en-US" sz="4400" b="1" dirty="0">
              <a:effectLst>
                <a:outerShdw blurRad="38100" dist="38100" dir="2700000" algn="tl">
                  <a:srgbClr val="000000">
                    <a:alpha val="43137"/>
                  </a:srgbClr>
                </a:outerShdw>
              </a:effectLst>
              <a:latin typeface="Lato"/>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type="body" idx="1"/>
          </p:nvPr>
        </p:nvSpPr>
        <p:spPr>
          <a:xfrm>
            <a:off x="1925738" y="1687229"/>
            <a:ext cx="8340523" cy="4595150"/>
          </a:xfrm>
        </p:spPr>
        <p:txBody>
          <a:bodyPr/>
          <a:lstStyle/>
          <a:p>
            <a:pPr lvl="1">
              <a:spcBef>
                <a:spcPct val="35000"/>
              </a:spcBef>
            </a:pPr>
            <a:r>
              <a:rPr lang="en-US" sz="2600" dirty="0"/>
              <a:t>5 Critical Indicators </a:t>
            </a:r>
          </a:p>
          <a:p>
            <a:pPr lvl="2">
              <a:lnSpc>
                <a:spcPct val="100000"/>
              </a:lnSpc>
              <a:spcBef>
                <a:spcPts val="0"/>
              </a:spcBef>
            </a:pPr>
            <a:r>
              <a:rPr lang="en-US" sz="1600" dirty="0"/>
              <a:t>Indicators 1-5 </a:t>
            </a:r>
          </a:p>
          <a:p>
            <a:pPr lvl="2">
              <a:lnSpc>
                <a:spcPct val="100000"/>
              </a:lnSpc>
              <a:spcBef>
                <a:spcPts val="0"/>
              </a:spcBef>
            </a:pPr>
            <a:r>
              <a:rPr lang="en-US" sz="1600" dirty="0"/>
              <a:t>Failure to meet the requirements will cause a school district to fail the FIRST for the applicable school year. </a:t>
            </a:r>
            <a:endParaRPr lang="en-US" sz="2200" dirty="0"/>
          </a:p>
          <a:p>
            <a:pPr lvl="1">
              <a:spcBef>
                <a:spcPct val="35000"/>
              </a:spcBef>
            </a:pPr>
            <a:r>
              <a:rPr lang="en-US" sz="2600" dirty="0"/>
              <a:t>6 Ceiling Indicators</a:t>
            </a:r>
          </a:p>
          <a:p>
            <a:pPr lvl="2">
              <a:lnSpc>
                <a:spcPct val="100000"/>
              </a:lnSpc>
              <a:spcBef>
                <a:spcPts val="0"/>
              </a:spcBef>
            </a:pPr>
            <a:r>
              <a:rPr lang="en-US" sz="1600" dirty="0"/>
              <a:t>Indicators 4,5,6,16,17,and 20 are ceiling indicators</a:t>
            </a:r>
          </a:p>
          <a:p>
            <a:pPr lvl="2">
              <a:lnSpc>
                <a:spcPct val="100000"/>
              </a:lnSpc>
              <a:spcBef>
                <a:spcPts val="0"/>
              </a:spcBef>
            </a:pPr>
            <a:r>
              <a:rPr lang="en-US" sz="1600" dirty="0"/>
              <a:t>Adds additional criteria to designated indicators. </a:t>
            </a:r>
          </a:p>
          <a:p>
            <a:pPr lvl="2">
              <a:lnSpc>
                <a:spcPct val="100000"/>
              </a:lnSpc>
              <a:spcBef>
                <a:spcPts val="0"/>
              </a:spcBef>
            </a:pPr>
            <a:r>
              <a:rPr lang="en-US" sz="1600" dirty="0"/>
              <a:t>If the additional ceiling criteria is not met by the school district, a predetermined maximum number of points and highest applicable Schools FIRST rating are assigned to the school district. </a:t>
            </a:r>
          </a:p>
          <a:p>
            <a:pPr lvl="1">
              <a:spcBef>
                <a:spcPct val="35000"/>
              </a:spcBef>
            </a:pPr>
            <a:r>
              <a:rPr lang="en-US" sz="2400" dirty="0"/>
              <a:t>Several indicators have a wider sliding scale range to allow a high, medium, or low points award for those indicators (from 0 to 10 points)</a:t>
            </a:r>
          </a:p>
          <a:p>
            <a:pPr marL="914400" lvl="2" indent="0">
              <a:spcBef>
                <a:spcPct val="35000"/>
              </a:spcBef>
              <a:buNone/>
            </a:pPr>
            <a:endParaRPr lang="en-US" sz="2200" dirty="0"/>
          </a:p>
        </p:txBody>
      </p:sp>
      <p:sp>
        <p:nvSpPr>
          <p:cNvPr id="4" name="Footer Placeholder 3"/>
          <p:cNvSpPr>
            <a:spLocks noGrp="1"/>
          </p:cNvSpPr>
          <p:nvPr>
            <p:ph type="ftr" sz="quarter" idx="11"/>
          </p:nvPr>
        </p:nvSpPr>
        <p:spPr/>
        <p:txBody>
          <a:bodyPr/>
          <a:lstStyle/>
          <a:p>
            <a:pPr>
              <a:defRPr/>
            </a:pPr>
            <a:r>
              <a:rPr lang="en-US" dirty="0"/>
              <a:t>3</a:t>
            </a:r>
          </a:p>
        </p:txBody>
      </p:sp>
      <p:sp>
        <p:nvSpPr>
          <p:cNvPr id="2" name="TextBox 1">
            <a:extLst>
              <a:ext uri="{FF2B5EF4-FFF2-40B4-BE49-F238E27FC236}">
                <a16:creationId xmlns:a16="http://schemas.microsoft.com/office/drawing/2014/main" id="{39529E59-E665-45BF-A274-F332D3F33807}"/>
              </a:ext>
            </a:extLst>
          </p:cNvPr>
          <p:cNvSpPr txBox="1"/>
          <p:nvPr/>
        </p:nvSpPr>
        <p:spPr>
          <a:xfrm>
            <a:off x="1840375" y="662137"/>
            <a:ext cx="7974956" cy="830997"/>
          </a:xfrm>
          <a:prstGeom prst="rect">
            <a:avLst/>
          </a:prstGeom>
          <a:noFill/>
        </p:spPr>
        <p:txBody>
          <a:bodyPr wrap="square" rtlCol="0">
            <a:spAutoFit/>
          </a:bodyPr>
          <a:lstStyle/>
          <a:p>
            <a:pPr algn="ctr"/>
            <a:r>
              <a:rPr lang="en-US" sz="4800" b="1" dirty="0">
                <a:solidFill>
                  <a:srgbClr val="7FCB28"/>
                </a:solidFill>
                <a:effectLst>
                  <a:outerShdw blurRad="38100" dist="38100" dir="2700000" algn="tl">
                    <a:srgbClr val="000000">
                      <a:alpha val="43137"/>
                    </a:srgbClr>
                  </a:outerShdw>
                </a:effectLst>
              </a:rPr>
              <a:t>20 Adopted Indicators</a:t>
            </a:r>
          </a:p>
        </p:txBody>
      </p:sp>
    </p:spTree>
    <p:extLst>
      <p:ext uri="{BB962C8B-B14F-4D97-AF65-F5344CB8AC3E}">
        <p14:creationId xmlns:p14="http://schemas.microsoft.com/office/powerpoint/2010/main" val="116778524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p:txBody>
          <a:bodyPr/>
          <a:lstStyle/>
          <a:p>
            <a:pPr>
              <a:defRPr/>
            </a:pPr>
            <a:r>
              <a:rPr lang="en-US" dirty="0"/>
              <a:t>5</a:t>
            </a:r>
          </a:p>
        </p:txBody>
      </p:sp>
      <p:pic>
        <p:nvPicPr>
          <p:cNvPr id="3" name="Picture 2">
            <a:extLst>
              <a:ext uri="{FF2B5EF4-FFF2-40B4-BE49-F238E27FC236}">
                <a16:creationId xmlns:a16="http://schemas.microsoft.com/office/drawing/2014/main" id="{A5150B5B-A4DC-474C-BB62-79FDDAFA33F0}"/>
              </a:ext>
            </a:extLst>
          </p:cNvPr>
          <p:cNvPicPr>
            <a:picLocks noChangeAspect="1"/>
          </p:cNvPicPr>
          <p:nvPr/>
        </p:nvPicPr>
        <p:blipFill>
          <a:blip r:embed="rId3"/>
          <a:stretch>
            <a:fillRect/>
          </a:stretch>
        </p:blipFill>
        <p:spPr>
          <a:xfrm>
            <a:off x="3863974" y="509286"/>
            <a:ext cx="4680411" cy="5798917"/>
          </a:xfrm>
          <a:prstGeom prst="rect">
            <a:avLst/>
          </a:prstGeom>
        </p:spPr>
      </p:pic>
    </p:spTree>
    <p:extLst>
      <p:ext uri="{BB962C8B-B14F-4D97-AF65-F5344CB8AC3E}">
        <p14:creationId xmlns:p14="http://schemas.microsoft.com/office/powerpoint/2010/main" val="44829661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type="body" idx="1"/>
          </p:nvPr>
        </p:nvSpPr>
        <p:spPr>
          <a:xfrm>
            <a:off x="1032076" y="1948404"/>
            <a:ext cx="10127848" cy="3733800"/>
          </a:xfrm>
        </p:spPr>
        <p:txBody>
          <a:bodyPr/>
          <a:lstStyle/>
          <a:p>
            <a:pPr lvl="1" eaLnBrk="1" hangingPunct="1">
              <a:lnSpc>
                <a:spcPct val="105000"/>
              </a:lnSpc>
              <a:spcBef>
                <a:spcPct val="30000"/>
              </a:spcBef>
              <a:buFont typeface="Wingdings" pitchFamily="2" charset="2"/>
              <a:buChar char="Ø"/>
            </a:pPr>
            <a:r>
              <a:rPr lang="en-US" sz="3200" dirty="0"/>
              <a:t>Superior Achievement				90-100</a:t>
            </a:r>
          </a:p>
          <a:p>
            <a:pPr lvl="1" eaLnBrk="1" hangingPunct="1">
              <a:lnSpc>
                <a:spcPct val="105000"/>
              </a:lnSpc>
              <a:spcBef>
                <a:spcPct val="30000"/>
              </a:spcBef>
              <a:buFont typeface="Wingdings" pitchFamily="2" charset="2"/>
              <a:buChar char="Ø"/>
            </a:pPr>
            <a:r>
              <a:rPr lang="en-US" sz="3200" dirty="0"/>
              <a:t>Above Standard Achievement			  80-89</a:t>
            </a:r>
          </a:p>
          <a:p>
            <a:pPr lvl="1" eaLnBrk="1" hangingPunct="1">
              <a:lnSpc>
                <a:spcPct val="105000"/>
              </a:lnSpc>
              <a:spcBef>
                <a:spcPct val="30000"/>
              </a:spcBef>
              <a:buFont typeface="Wingdings" pitchFamily="2" charset="2"/>
              <a:buChar char="Ø"/>
            </a:pPr>
            <a:r>
              <a:rPr lang="en-US" sz="3200" dirty="0"/>
              <a:t>Meets Standard Achievement			  70-79</a:t>
            </a:r>
          </a:p>
          <a:p>
            <a:pPr lvl="1">
              <a:lnSpc>
                <a:spcPct val="105000"/>
              </a:lnSpc>
              <a:spcBef>
                <a:spcPct val="30000"/>
              </a:spcBef>
              <a:spcAft>
                <a:spcPts val="600"/>
              </a:spcAft>
              <a:buFont typeface="Wingdings" pitchFamily="2" charset="2"/>
              <a:buChar char="Ø"/>
            </a:pPr>
            <a:r>
              <a:rPr lang="en-US" sz="3200" dirty="0"/>
              <a:t>Substandard Achievement			    0-69</a:t>
            </a:r>
          </a:p>
          <a:p>
            <a:pPr marL="457200" lvl="1" indent="0">
              <a:lnSpc>
                <a:spcPct val="105000"/>
              </a:lnSpc>
              <a:spcBef>
                <a:spcPct val="30000"/>
              </a:spcBef>
              <a:spcAft>
                <a:spcPts val="600"/>
              </a:spcAft>
              <a:buNone/>
            </a:pPr>
            <a:r>
              <a:rPr lang="en-US" sz="1800" dirty="0"/>
              <a:t>Note: the District must pass indicators 1-5 or the district’s rating is F for Substandard Achievement regardless of the points earned.</a:t>
            </a:r>
          </a:p>
          <a:p>
            <a:pPr marL="0" indent="0" eaLnBrk="1" hangingPunct="1">
              <a:spcBef>
                <a:spcPct val="35000"/>
              </a:spcBef>
              <a:buNone/>
            </a:pPr>
            <a:endParaRPr lang="en-US" sz="3000" dirty="0"/>
          </a:p>
        </p:txBody>
      </p:sp>
      <p:sp>
        <p:nvSpPr>
          <p:cNvPr id="4" name="Footer Placeholder 3"/>
          <p:cNvSpPr>
            <a:spLocks noGrp="1"/>
          </p:cNvSpPr>
          <p:nvPr>
            <p:ph type="ftr" sz="quarter" idx="11"/>
          </p:nvPr>
        </p:nvSpPr>
        <p:spPr/>
        <p:txBody>
          <a:bodyPr/>
          <a:lstStyle/>
          <a:p>
            <a:pPr>
              <a:defRPr/>
            </a:pPr>
            <a:r>
              <a:rPr lang="en-US" dirty="0"/>
              <a:t>3</a:t>
            </a:r>
          </a:p>
        </p:txBody>
      </p:sp>
      <p:sp>
        <p:nvSpPr>
          <p:cNvPr id="2" name="TextBox 1">
            <a:extLst>
              <a:ext uri="{FF2B5EF4-FFF2-40B4-BE49-F238E27FC236}">
                <a16:creationId xmlns:a16="http://schemas.microsoft.com/office/drawing/2014/main" id="{9F9951A0-F1DB-47B8-A968-9E5D77279A70}"/>
              </a:ext>
            </a:extLst>
          </p:cNvPr>
          <p:cNvSpPr txBox="1"/>
          <p:nvPr/>
        </p:nvSpPr>
        <p:spPr>
          <a:xfrm>
            <a:off x="3120217" y="910698"/>
            <a:ext cx="5951566" cy="769441"/>
          </a:xfrm>
          <a:prstGeom prst="rect">
            <a:avLst/>
          </a:prstGeom>
          <a:noFill/>
        </p:spPr>
        <p:txBody>
          <a:bodyPr wrap="none" rtlCol="0">
            <a:spAutoFit/>
          </a:bodyPr>
          <a:lstStyle/>
          <a:p>
            <a:r>
              <a:rPr lang="en-US" sz="4400" b="1" kern="10" spc="-90" dirty="0">
                <a:ln w="9525">
                  <a:round/>
                  <a:headEnd/>
                  <a:tailEnd/>
                </a:ln>
                <a:solidFill>
                  <a:srgbClr val="7FCB28"/>
                </a:solidFill>
                <a:effectLst>
                  <a:outerShdw blurRad="38100" dist="38100" dir="2700000" algn="tl">
                    <a:srgbClr val="000000">
                      <a:alpha val="43137"/>
                    </a:srgbClr>
                  </a:outerShdw>
                </a:effectLst>
                <a:latin typeface="Lato"/>
              </a:rPr>
              <a:t>2022 Available Ratings</a:t>
            </a:r>
            <a:endParaRPr lang="en-US" sz="4400" b="1" dirty="0">
              <a:effectLst>
                <a:outerShdw blurRad="38100" dist="38100" dir="2700000" algn="tl">
                  <a:srgbClr val="000000">
                    <a:alpha val="43137"/>
                  </a:srgbClr>
                </a:outerShdw>
              </a:effectLst>
              <a:latin typeface="Lato"/>
            </a:endParaRPr>
          </a:p>
        </p:txBody>
      </p:sp>
    </p:spTree>
    <p:extLst>
      <p:ext uri="{BB962C8B-B14F-4D97-AF65-F5344CB8AC3E}">
        <p14:creationId xmlns:p14="http://schemas.microsoft.com/office/powerpoint/2010/main" val="233890354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a:xfrm>
            <a:off x="1469985" y="1548363"/>
            <a:ext cx="8565266" cy="4424174"/>
          </a:xfrm>
        </p:spPr>
        <p:txBody>
          <a:bodyPr/>
          <a:lstStyle/>
          <a:p>
            <a:pPr marL="685800" indent="-685800">
              <a:spcBef>
                <a:spcPts val="600"/>
              </a:spcBef>
              <a:spcAft>
                <a:spcPts val="600"/>
              </a:spcAft>
              <a:buClr>
                <a:schemeClr val="tx1"/>
              </a:buClr>
              <a:buAutoNum type="arabicPeriod"/>
              <a:defRPr/>
            </a:pPr>
            <a:r>
              <a:rPr lang="en-US" sz="2400" dirty="0"/>
              <a:t>Was the complete annual financial report (AFR) and data submitted to the TEA within 30 days of the November 27 or January 28 deadline depending on the school district’s fiscal year end date of June 30 or August 31, respectively?  </a:t>
            </a:r>
            <a:r>
              <a:rPr lang="en-US" sz="2400" i="1" dirty="0">
                <a:solidFill>
                  <a:srgbClr val="FF0000"/>
                </a:solidFill>
                <a:effectLst>
                  <a:outerShdw blurRad="38100" dist="38100" dir="2700000" algn="tl">
                    <a:srgbClr val="C0C0C0"/>
                  </a:outerShdw>
                </a:effectLst>
              </a:rPr>
              <a:t>      	</a:t>
            </a:r>
            <a:br>
              <a:rPr lang="en-US" sz="2400" i="1" dirty="0">
                <a:solidFill>
                  <a:srgbClr val="FF0000"/>
                </a:solidFill>
                <a:effectLst>
                  <a:outerShdw blurRad="38100" dist="38100" dir="2700000" algn="tl">
                    <a:srgbClr val="C0C0C0"/>
                  </a:outerShdw>
                </a:effectLst>
              </a:rPr>
            </a:br>
            <a:r>
              <a:rPr lang="en-US" sz="2400" b="1" i="1" dirty="0">
                <a:solidFill>
                  <a:srgbClr val="67A721"/>
                </a:solidFill>
              </a:rPr>
              <a:t>Yes, District submitted November 20, 2022</a:t>
            </a:r>
          </a:p>
          <a:p>
            <a:pPr marL="685800" indent="-685800">
              <a:buClr>
                <a:schemeClr val="tx1"/>
              </a:buClr>
              <a:buNone/>
              <a:defRPr/>
            </a:pPr>
            <a:r>
              <a:rPr lang="en-US" sz="2400" dirty="0"/>
              <a:t>2.	Was there an unmodified opinion in the AFR on the financial statements as a whole? (The American Institute of Certified Public Accountants (AICPA) defines unmodified opinion. The external independent auditor determines if there was an unmodified opinion.)</a:t>
            </a:r>
            <a:r>
              <a:rPr lang="en-US" dirty="0"/>
              <a:t>	</a:t>
            </a:r>
            <a:br>
              <a:rPr lang="en-US" dirty="0"/>
            </a:br>
            <a:r>
              <a:rPr lang="en-US" sz="2400" b="1" i="1" dirty="0">
                <a:solidFill>
                  <a:srgbClr val="67A721"/>
                </a:solidFill>
              </a:rPr>
              <a:t>Yes, Unmodified Opinion received</a:t>
            </a:r>
          </a:p>
          <a:p>
            <a:pPr marL="0" indent="0">
              <a:buNone/>
              <a:defRPr/>
            </a:pPr>
            <a:endParaRPr lang="en-US" dirty="0"/>
          </a:p>
          <a:p>
            <a:pPr marL="533400" indent="-533400">
              <a:buNone/>
              <a:defRPr/>
            </a:pPr>
            <a:endParaRPr lang="en-US" sz="2400" b="1" i="1" dirty="0">
              <a:solidFill>
                <a:srgbClr val="FF0000"/>
              </a:solidFill>
              <a:effectLst>
                <a:outerShdw blurRad="38100" dist="38100" dir="2700000" algn="tl">
                  <a:srgbClr val="C0C0C0"/>
                </a:outerShdw>
              </a:effectLst>
            </a:endParaRPr>
          </a:p>
        </p:txBody>
      </p:sp>
      <p:sp>
        <p:nvSpPr>
          <p:cNvPr id="4" name="Footer Placeholder 3"/>
          <p:cNvSpPr>
            <a:spLocks noGrp="1"/>
          </p:cNvSpPr>
          <p:nvPr>
            <p:ph type="ftr" sz="quarter" idx="11"/>
          </p:nvPr>
        </p:nvSpPr>
        <p:spPr/>
        <p:txBody>
          <a:bodyPr/>
          <a:lstStyle/>
          <a:p>
            <a:pPr>
              <a:defRPr/>
            </a:pPr>
            <a:r>
              <a:rPr lang="en-US" dirty="0"/>
              <a:t>6</a:t>
            </a:r>
          </a:p>
        </p:txBody>
      </p:sp>
      <p:sp>
        <p:nvSpPr>
          <p:cNvPr id="2" name="TextBox 1">
            <a:extLst>
              <a:ext uri="{FF2B5EF4-FFF2-40B4-BE49-F238E27FC236}">
                <a16:creationId xmlns:a16="http://schemas.microsoft.com/office/drawing/2014/main" id="{5B51EF2E-5C78-408B-9BB6-4C5BD50BC65B}"/>
              </a:ext>
            </a:extLst>
          </p:cNvPr>
          <p:cNvSpPr txBox="1"/>
          <p:nvPr/>
        </p:nvSpPr>
        <p:spPr>
          <a:xfrm>
            <a:off x="3132881" y="625033"/>
            <a:ext cx="5926238" cy="923330"/>
          </a:xfrm>
          <a:prstGeom prst="rect">
            <a:avLst/>
          </a:prstGeom>
          <a:noFill/>
        </p:spPr>
        <p:txBody>
          <a:bodyPr wrap="square" rtlCol="0">
            <a:spAutoFit/>
          </a:bodyPr>
          <a:lstStyle/>
          <a:p>
            <a:pPr algn="ctr"/>
            <a:r>
              <a:rPr lang="en-US" sz="5400" b="1" dirty="0">
                <a:solidFill>
                  <a:srgbClr val="7FCB28"/>
                </a:solidFill>
                <a:effectLst>
                  <a:outerShdw blurRad="38100" dist="38100" dir="2700000" algn="tl">
                    <a:srgbClr val="000000">
                      <a:alpha val="43137"/>
                    </a:srgbClr>
                  </a:outerShdw>
                </a:effectLst>
                <a:latin typeface="Lato"/>
              </a:rPr>
              <a:t>Critical Indicators</a:t>
            </a:r>
          </a:p>
        </p:txBody>
      </p:sp>
    </p:spTree>
  </p:cSld>
  <p:clrMapOvr>
    <a:masterClrMapping/>
  </p:clrMapOvr>
  <p:transition spd="med">
    <p:pull/>
  </p:transition>
</p:sld>
</file>

<file path=ppt/theme/theme1.xml><?xml version="1.0" encoding="utf-8"?>
<a:theme xmlns:a="http://schemas.openxmlformats.org/drawingml/2006/main" name="Office Theme">
  <a:themeElements>
    <a:clrScheme name="2">
      <a:dk1>
        <a:srgbClr val="292562"/>
      </a:dk1>
      <a:lt1>
        <a:srgbClr val="FFFFFF"/>
      </a:lt1>
      <a:dk2>
        <a:srgbClr val="44546A"/>
      </a:dk2>
      <a:lt2>
        <a:srgbClr val="E7E6E6"/>
      </a:lt2>
      <a:accent1>
        <a:srgbClr val="FFC324"/>
      </a:accent1>
      <a:accent2>
        <a:srgbClr val="8DC63F"/>
      </a:accent2>
      <a:accent3>
        <a:srgbClr val="A5A5A5"/>
      </a:accent3>
      <a:accent4>
        <a:srgbClr val="282461"/>
      </a:accent4>
      <a:accent5>
        <a:srgbClr val="27AAE1"/>
      </a:accent5>
      <a:accent6>
        <a:srgbClr val="BF222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8D831A9FDB2749BCC3A73B947A5B7B" ma:contentTypeVersion="6" ma:contentTypeDescription="Create a new document." ma:contentTypeScope="" ma:versionID="85e26c11f0e65c3864971cace9838dfa">
  <xsd:schema xmlns:xsd="http://www.w3.org/2001/XMLSchema" xmlns:xs="http://www.w3.org/2001/XMLSchema" xmlns:p="http://schemas.microsoft.com/office/2006/metadata/properties" xmlns:ns2="99a8764a-77db-4fb9-864a-30f7d8292726" targetNamespace="http://schemas.microsoft.com/office/2006/metadata/properties" ma:root="true" ma:fieldsID="fa0fbb638057add58560acfd6fa23e20" ns2:_="">
    <xsd:import namespace="99a8764a-77db-4fb9-864a-30f7d829272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a8764a-77db-4fb9-864a-30f7d82927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44C3ED-699E-47A3-8AD0-6E69A1F2D1C6}">
  <ds:schemaRefs>
    <ds:schemaRef ds:uri="http://schemas.microsoft.com/sharepoint/v3/contenttype/forms"/>
  </ds:schemaRefs>
</ds:datastoreItem>
</file>

<file path=customXml/itemProps2.xml><?xml version="1.0" encoding="utf-8"?>
<ds:datastoreItem xmlns:ds="http://schemas.openxmlformats.org/officeDocument/2006/customXml" ds:itemID="{5D8AF467-D702-4FC5-A510-001015D46B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a8764a-77db-4fb9-864a-30f7d82927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672302-FDC8-4113-A6C0-C274D794F001}">
  <ds:schemaRef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99a8764a-77db-4fb9-864a-30f7d8292726"/>
    <ds:schemaRef ds:uri="http://purl.org/dc/dcmitype/"/>
    <ds:schemaRef ds:uri="http://purl.org/dc/term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3183</TotalTime>
  <Words>1721</Words>
  <Application>Microsoft Office PowerPoint</Application>
  <PresentationFormat>Widescreen</PresentationFormat>
  <Paragraphs>111</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Trujillo, Gemina A</dc:creator>
  <cp:lastModifiedBy>Clark, Brigitte M</cp:lastModifiedBy>
  <cp:revision>52</cp:revision>
  <cp:lastPrinted>2023-10-27T22:01:11Z</cp:lastPrinted>
  <dcterms:created xsi:type="dcterms:W3CDTF">2020-07-29T15:21:14Z</dcterms:created>
  <dcterms:modified xsi:type="dcterms:W3CDTF">2023-12-04T21:31:19Z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0bd45a8-413f-4919-8624-3a42b8bb5620_Enabled">
    <vt:lpwstr>true</vt:lpwstr>
  </property>
  <property fmtid="{D5CDD505-2E9C-101B-9397-08002B2CF9AE}" pid="3" name="MSIP_Label_e0bd45a8-413f-4919-8624-3a42b8bb5620_SetDate">
    <vt:lpwstr>2020-07-29T15:21:14Z</vt:lpwstr>
  </property>
  <property fmtid="{D5CDD505-2E9C-101B-9397-08002B2CF9AE}" pid="4" name="MSIP_Label_e0bd45a8-413f-4919-8624-3a42b8bb5620_Method">
    <vt:lpwstr>Standard</vt:lpwstr>
  </property>
  <property fmtid="{D5CDD505-2E9C-101B-9397-08002B2CF9AE}" pid="5" name="MSIP_Label_e0bd45a8-413f-4919-8624-3a42b8bb5620_Name">
    <vt:lpwstr>Sensitive Information</vt:lpwstr>
  </property>
  <property fmtid="{D5CDD505-2E9C-101B-9397-08002B2CF9AE}" pid="6" name="MSIP_Label_e0bd45a8-413f-4919-8624-3a42b8bb5620_SiteId">
    <vt:lpwstr>983a7afc-96ea-496b-9328-7310a5b8b524</vt:lpwstr>
  </property>
  <property fmtid="{D5CDD505-2E9C-101B-9397-08002B2CF9AE}" pid="7" name="MSIP_Label_e0bd45a8-413f-4919-8624-3a42b8bb5620_ActionId">
    <vt:lpwstr>8fd8d77d-26d4-4e5b-86c6-000042250b89</vt:lpwstr>
  </property>
  <property fmtid="{D5CDD505-2E9C-101B-9397-08002B2CF9AE}" pid="8" name="MSIP_Label_e0bd45a8-413f-4919-8624-3a42b8bb5620_ContentBits">
    <vt:lpwstr>0</vt:lpwstr>
  </property>
  <property fmtid="{D5CDD505-2E9C-101B-9397-08002B2CF9AE}" pid="9" name="ContentTypeId">
    <vt:lpwstr>0x010100A28D831A9FDB2749BCC3A73B947A5B7B</vt:lpwstr>
  </property>
</Properties>
</file>